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82" r:id="rId5"/>
    <p:sldId id="283" r:id="rId6"/>
    <p:sldId id="284" r:id="rId7"/>
    <p:sldId id="286" r:id="rId8"/>
    <p:sldId id="287" r:id="rId9"/>
    <p:sldId id="285" r:id="rId10"/>
    <p:sldId id="281" r:id="rId11"/>
    <p:sldId id="291" r:id="rId12"/>
    <p:sldId id="292" r:id="rId13"/>
    <p:sldId id="288" r:id="rId14"/>
    <p:sldId id="289" r:id="rId15"/>
    <p:sldId id="25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F8"/>
    <a:srgbClr val="FFCCFF"/>
    <a:srgbClr val="BD0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0D4AB-7391-4048-979A-44873E50C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728B29-74F6-44E0-88B2-0D68F37D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362B23-42B3-4886-BF03-BB6F5E51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720DF7-3859-49AF-885A-B6E2C89A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E2333C-CE54-4B2D-A582-62990A85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25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8826F-9807-487E-9AE6-73F5F9B1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9D8814-413C-4D33-A4B1-293BA59F7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4E95ED-DC3E-46B9-95E8-8CA72228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EFB5E-D703-427E-9034-80F00353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C13372-9120-414C-833E-2D1A169E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7AE4E2-81A8-44B3-A272-470EFBF70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68B4F0-2026-44B9-AC2C-973A4424F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BB867-DA50-4928-83A8-7D713232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E01F40-CAB2-4447-9DA8-5432E0F9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12B47A-3559-473D-85A3-B71A1E90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41B0E-1201-4F59-836F-A4389E35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BC4BB-0E0A-474B-9490-066944AD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09C9E-171C-4D2E-AEAA-93934C20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9A926-C4A3-4EE4-BC5D-70D2CC6B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671951-B1AB-4724-A219-FDC0CBB8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6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59652-B25D-4B00-B9DF-6103C25D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DDB2E9-424E-4909-BC6F-6F53C4B66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EE1C8-C674-4B35-A37E-3E7D532B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468450-CAE8-49DF-B643-1AE18523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9D4707-85B6-486B-AB5A-5F71E3E5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3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A3B92-9E45-4A25-9BFD-0CE0466F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252D5-08EF-44A8-B261-DF155A66E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5C54CA-8212-414B-8F83-23545BE58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7447EF-0F38-4ECA-9ECE-0A4B1869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5E6F82-E0F0-4437-804D-4665DCA8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626687-7C8F-4AD9-8A91-BFBB3AFC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B38C0-D48D-420C-9FA3-8209D9AA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277275-3D1B-422F-89F5-3502C32D4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C791B8-787B-4876-AE5F-F4BAEF2CD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8BDEA6-42E6-47FB-8D08-F18EFA843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59CAA0-9FC7-4FAA-8C76-FBBD1DB7F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FAA07B-F676-4697-99AC-A645A0ED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9313A1-DAB5-490A-8071-C5A666EF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4FA0-D1D2-4E62-AEBA-8D6926F4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4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E0C63-BC2E-4641-AC91-0E1FAA0C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F6C9F8-ADC3-4563-A53B-741C24B8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906C0A-22C2-4815-ADFD-2A7C245F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82E77C-D985-41A1-A0B6-C6ECA144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51BAA4-D800-48E6-B5F7-6FC4934A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74DADD-52A9-4D8D-8711-73EDB778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99201F-79E8-403E-98A5-FED7FF6E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3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EC22B-9DF7-4727-8FC2-C8BE26BA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8FB9D-61E8-445C-9675-8E9B0D91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FAC1DA-BA92-40BB-9A86-37FBBACD4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0B32AE-6082-4ED8-833E-92F568AE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5EA970-7E24-421C-BB0E-2BEE964E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EF0571-6178-4DEF-B9F0-88EC22DA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3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07C3D-30CB-4570-8DBD-20AAB1D1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5D820E-6724-497B-94E5-62FFED81A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D68EF3-4F9E-4197-B2F2-78C233118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923A58-FAF6-47D5-BB42-22FE1939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186EC9-CBA9-4287-BC05-69D2D0D9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3960D8-D533-4C79-B617-91984F7F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54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CB4651-36CF-479C-B3BB-203088E8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5D817D-C110-4C92-97C4-7CFCCCF72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AA88E-3D88-4280-AEC3-529C9F92D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D122-0247-40D4-9D8F-8A3B8EE9626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59F5C-EB03-49DA-891F-E79B73A1C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4DEADC-05C2-4DE7-9F5A-537E1DCB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5036-BD37-4F5A-8719-FA0F4C586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70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u-canope.fr/faire-classe-dehors/les-essentiels-pour-faire-classe-dehors/avant-jorganise-ma-classe-dehors/ou-sortir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havreseinemetropole.fr/preparer-lavenir-avec-la-nature" TargetMode="External"/><Relationship Id="rId2" Type="http://schemas.openxmlformats.org/officeDocument/2006/relationships/hyperlink" Target="https://youtu.be/u00CCfW2_J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YdirywY704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pad.app/p/114156/8e88411c8d789" TargetMode="External"/><Relationship Id="rId2" Type="http://schemas.openxmlformats.org/officeDocument/2006/relationships/hyperlink" Target="https://pedagogie.ac-reunion.fr/maternelle/ecole-du-dehors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gogie.ac-reunion.fr/maternelle/ecole-du-dehors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eem.org/classe-dehors/" TargetMode="External"/><Relationship Id="rId2" Type="http://schemas.openxmlformats.org/officeDocument/2006/relationships/hyperlink" Target="https://www.reseau-canope.fr/faire-classe-dehors/les-essentiels-pour-faire-classe-dehors/present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pad.app/p/250662/46f09f61c4961" TargetMode="External"/><Relationship Id="rId4" Type="http://schemas.openxmlformats.org/officeDocument/2006/relationships/hyperlink" Target="https://view.genial.ly/63b6e63c257fc100198f6d4d/interactive-content-lecole-du-deho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reseau-canope.fr/faire-classe-dehors/les-essentiels-pour-faire-classe-dehors/presentation.html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1F03D1-C972-42C1-ACB8-76A2FE126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2246"/>
            <a:ext cx="9144000" cy="2387600"/>
          </a:xfrm>
        </p:spPr>
        <p:txBody>
          <a:bodyPr>
            <a:normAutofit/>
          </a:bodyPr>
          <a:lstStyle/>
          <a:p>
            <a:r>
              <a:rPr lang="fr-FR" sz="4000" dirty="0"/>
              <a:t>Faire classe dehors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34092A-13B5-464E-8720-6382BB103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9203"/>
            <a:ext cx="9144000" cy="16557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0AB559-F4A6-47FB-896F-CE12F7E8F8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2" y="380792"/>
            <a:ext cx="3610596" cy="10106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99B869-2A5E-4685-BB8E-1131E4AD92D3}"/>
              </a:ext>
            </a:extLst>
          </p:cNvPr>
          <p:cNvSpPr txBox="1"/>
          <p:nvPr/>
        </p:nvSpPr>
        <p:spPr>
          <a:xfrm>
            <a:off x="7858539" y="463794"/>
            <a:ext cx="400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Mission sciences et technologie 76</a:t>
            </a:r>
          </a:p>
        </p:txBody>
      </p:sp>
    </p:spTree>
    <p:extLst>
      <p:ext uri="{BB962C8B-B14F-4D97-AF65-F5344CB8AC3E}">
        <p14:creationId xmlns:p14="http://schemas.microsoft.com/office/powerpoint/2010/main" val="385716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03C72890-00A1-4FF3-B2D8-489BD4AED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0" y="77855"/>
            <a:ext cx="8409483" cy="67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ECD551-D453-430E-BCE7-9B8E41C9A514}"/>
              </a:ext>
            </a:extLst>
          </p:cNvPr>
          <p:cNvSpPr txBox="1"/>
          <p:nvPr/>
        </p:nvSpPr>
        <p:spPr>
          <a:xfrm>
            <a:off x="9567599" y="502496"/>
            <a:ext cx="247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https://archiclasse.education.fr/Manuel-de-l-ecole-du-dehors</a:t>
            </a:r>
          </a:p>
        </p:txBody>
      </p:sp>
    </p:spTree>
    <p:extLst>
      <p:ext uri="{BB962C8B-B14F-4D97-AF65-F5344CB8AC3E}">
        <p14:creationId xmlns:p14="http://schemas.microsoft.com/office/powerpoint/2010/main" val="348878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366B5-B902-4FE0-8586-6B41C75B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E3D8E-F4FA-4CAF-A67C-A1000793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https://www.reseau-canope.fr/faire-classe-dehors/les-essentiels-pour-faire-classe-dehors/avant-jorganise-ma-classe-dehors/ou-sortir.html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64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433C5-869E-4432-B058-6ACE9A31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Dehors il est possible de faire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070AE2-1C41-42BD-9ECF-40E3A2BA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Sciences</a:t>
            </a:r>
          </a:p>
          <a:p>
            <a:r>
              <a:rPr lang="fr-FR" dirty="0"/>
              <a:t>Maitrise de la langue</a:t>
            </a:r>
          </a:p>
          <a:p>
            <a:r>
              <a:rPr lang="fr-FR" dirty="0"/>
              <a:t>Maths</a:t>
            </a:r>
          </a:p>
          <a:p>
            <a:r>
              <a:rPr lang="fr-FR" dirty="0"/>
              <a:t>EMC</a:t>
            </a:r>
          </a:p>
          <a:p>
            <a:r>
              <a:rPr lang="fr-FR" dirty="0"/>
              <a:t>Découverte du monde – histoire et géographie</a:t>
            </a:r>
          </a:p>
          <a:p>
            <a:r>
              <a:rPr lang="fr-FR" dirty="0"/>
              <a:t>EPS</a:t>
            </a:r>
          </a:p>
          <a:p>
            <a:r>
              <a:rPr lang="fr-FR" dirty="0"/>
              <a:t>Anglais</a:t>
            </a:r>
          </a:p>
          <a:p>
            <a:r>
              <a:rPr lang="fr-FR" dirty="0"/>
              <a:t>Arts visuels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36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D886C-17C8-41F8-B1B0-86C89A96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réglementaire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91E0C4-AEDB-4E1A-AC1E-876579DB0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Fiche projet (créée par mission maternelle avec modification)</a:t>
            </a:r>
          </a:p>
          <a:p>
            <a:endParaRPr lang="fr-FR" dirty="0"/>
          </a:p>
          <a:p>
            <a:r>
              <a:rPr lang="fr-FR" dirty="0"/>
              <a:t>Obligatoire ou facultative?</a:t>
            </a:r>
          </a:p>
          <a:p>
            <a:pPr lvl="1"/>
            <a:r>
              <a:rPr lang="fr-FR" dirty="0"/>
              <a:t>Autorisations de sortie (sortie scolaire)</a:t>
            </a:r>
          </a:p>
          <a:p>
            <a:pPr lvl="1"/>
            <a:r>
              <a:rPr lang="fr-FR" dirty="0"/>
              <a:t>Information à l’</a:t>
            </a:r>
            <a:r>
              <a:rPr lang="fr-FR" dirty="0" err="1"/>
              <a:t>iEN</a:t>
            </a:r>
            <a:endParaRPr lang="fr-FR" dirty="0"/>
          </a:p>
          <a:p>
            <a:pPr lvl="1"/>
            <a:r>
              <a:rPr lang="fr-FR" dirty="0"/>
              <a:t>Information des familles</a:t>
            </a:r>
          </a:p>
          <a:p>
            <a:pPr lvl="1"/>
            <a:r>
              <a:rPr lang="fr-FR" dirty="0"/>
              <a:t>Information de la collectivité</a:t>
            </a:r>
          </a:p>
          <a:p>
            <a:pPr lvl="1"/>
            <a:r>
              <a:rPr lang="fr-FR" dirty="0"/>
              <a:t>Assurance des élèves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91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3E690-51F3-4492-927F-1F835A02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E06C8-1815-41B8-A710-E57555E91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Travail avec des intervenants</a:t>
            </a:r>
          </a:p>
          <a:p>
            <a:r>
              <a:rPr lang="fr-FR" dirty="0"/>
              <a:t>Labellisation E3D</a:t>
            </a:r>
          </a:p>
          <a:p>
            <a:r>
              <a:rPr lang="fr-FR" dirty="0"/>
              <a:t>Rénovation de la cour : projet </a:t>
            </a:r>
            <a:r>
              <a:rPr lang="fr-FR" dirty="0" err="1"/>
              <a:t>Nefle</a:t>
            </a:r>
            <a:endParaRPr lang="fr-FR" dirty="0"/>
          </a:p>
          <a:p>
            <a:r>
              <a:rPr lang="fr-FR" dirty="0"/>
              <a:t>Aire éducative marine ou terrestre</a:t>
            </a:r>
          </a:p>
        </p:txBody>
      </p:sp>
    </p:spTree>
    <p:extLst>
      <p:ext uri="{BB962C8B-B14F-4D97-AF65-F5344CB8AC3E}">
        <p14:creationId xmlns:p14="http://schemas.microsoft.com/office/powerpoint/2010/main" val="360755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2F094DF-55E0-4097-BB42-A29F6ADF7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370" y="1706562"/>
            <a:ext cx="9144000" cy="2387600"/>
          </a:xfrm>
        </p:spPr>
        <p:txBody>
          <a:bodyPr/>
          <a:lstStyle/>
          <a:p>
            <a:r>
              <a:rPr lang="fr-FR" dirty="0"/>
              <a:t>Je vous remercie pour votre attention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DB41F6-D345-47C9-B5A6-CAF9FF17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430" y="1030287"/>
            <a:ext cx="1252606" cy="8912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1B98B6-0398-4B29-9D0B-EEA5168F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855" y="4955071"/>
            <a:ext cx="800100" cy="11620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103149E-5E54-4EF3-96BE-E08C92958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2475397"/>
            <a:ext cx="628650" cy="11334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15AF521-1727-4F5D-910F-ECA417F0C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405" y="1030287"/>
            <a:ext cx="657225" cy="6000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C1387D9-56A4-41B4-A590-C3F51204B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896" y="5402746"/>
            <a:ext cx="733425" cy="7143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17E8F7D-A019-4579-B693-861F44907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395" y="845618"/>
            <a:ext cx="790575" cy="6667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40BC352-7AA6-447F-BD8E-198F0EF7D2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741" y="2900362"/>
            <a:ext cx="876300" cy="105727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270D432-7933-47FC-92B7-941A35ACD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1732" y="4126396"/>
            <a:ext cx="695325" cy="82867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A4C3BC6-5D49-497D-9889-62FF8EB51F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5513" y="4310304"/>
            <a:ext cx="1104900" cy="8763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360C3DF-155E-4117-B17F-CF98CFFAC5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3252" y="1190382"/>
            <a:ext cx="914400" cy="60007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C3BD8FD-443A-4185-B0F8-700284A11C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6370" y="4985856"/>
            <a:ext cx="647700" cy="60007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D3A6922-83BE-4BF3-85E5-DB2E7320BD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2355" y="3717924"/>
            <a:ext cx="981075" cy="90487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8630CDC-5EFB-4452-BD9E-E91C99004D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21465" y="3957637"/>
            <a:ext cx="619125" cy="46672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F7E0021-D2E7-4FFF-A07B-87D28FE747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0892" y="673099"/>
            <a:ext cx="762000" cy="69532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9163A38-E242-4B5D-B052-F7C657A61F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5084" y="1042280"/>
            <a:ext cx="762000" cy="69532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11769C0-92C9-4BC3-9C26-1F09D8973C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73226" y="5698054"/>
            <a:ext cx="666750" cy="55245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28C1A21-E5DB-40F2-8C62-2BD5CC9278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16341" y="5516356"/>
            <a:ext cx="1066800" cy="79057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1280D84-8E92-4959-80FA-DE0B4FFC01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02271" y="1330324"/>
            <a:ext cx="704850" cy="67627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BDF71BC-A950-45ED-B6C5-AABC7D7489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0049" y="5498029"/>
            <a:ext cx="5619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4D3BBCA-413A-459B-A582-C1FDA60931CE}"/>
              </a:ext>
            </a:extLst>
          </p:cNvPr>
          <p:cNvSpPr txBox="1"/>
          <p:nvPr/>
        </p:nvSpPr>
        <p:spPr>
          <a:xfrm>
            <a:off x="1730077" y="569843"/>
            <a:ext cx="8731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lien pour le film</a:t>
            </a:r>
            <a:br>
              <a:rPr lang="fr-FR" dirty="0">
                <a:latin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hlinkClick r:id="rId2"/>
              </a:rPr>
              <a:t>https://youtu.be/u00CCfW2_J0</a:t>
            </a:r>
            <a:br>
              <a:rPr lang="fr-FR" dirty="0">
                <a:latin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</a:rPr>
              <a:t>lien pour la présentation du PLEN</a:t>
            </a:r>
            <a:br>
              <a:rPr lang="fr-FR" dirty="0">
                <a:latin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hlinkClick r:id="rId3"/>
              </a:rPr>
              <a:t>https://www.lehavreseinemetropole.fr/preparer-lavenir-avec-la-nature</a:t>
            </a:r>
            <a:endParaRPr lang="fr-FR" dirty="0">
              <a:hlinkClick r:id="rId4"/>
            </a:endParaRPr>
          </a:p>
          <a:p>
            <a:endParaRPr lang="fr-FR" dirty="0">
              <a:hlinkClick r:id="rId4"/>
            </a:endParaRPr>
          </a:p>
          <a:p>
            <a:r>
              <a:rPr lang="fr-FR" dirty="0">
                <a:hlinkClick r:id="rId4"/>
              </a:rPr>
              <a:t>https://youtu.be/YdirywY704U?feature=shared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E6D162-CBF0-4253-A131-101B5D9BF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3" y="2792191"/>
            <a:ext cx="6936519" cy="389986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6ABC2C-FC25-4DF4-9360-7DE4198660C2}"/>
              </a:ext>
            </a:extLst>
          </p:cNvPr>
          <p:cNvSpPr txBox="1"/>
          <p:nvPr/>
        </p:nvSpPr>
        <p:spPr>
          <a:xfrm>
            <a:off x="8203095" y="308233"/>
            <a:ext cx="2575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</a:rPr>
              <a:t>Des exemples</a:t>
            </a:r>
          </a:p>
        </p:txBody>
      </p:sp>
    </p:spTree>
    <p:extLst>
      <p:ext uri="{BB962C8B-B14F-4D97-AF65-F5344CB8AC3E}">
        <p14:creationId xmlns:p14="http://schemas.microsoft.com/office/powerpoint/2010/main" val="182083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FCAFB-5E26-4B66-B8EC-AD01BA7B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748937"/>
            <a:ext cx="3425440" cy="1325563"/>
          </a:xfrm>
        </p:spPr>
        <p:txBody>
          <a:bodyPr/>
          <a:lstStyle/>
          <a:p>
            <a:r>
              <a:rPr lang="fr-FR" dirty="0"/>
              <a:t>Classe dehors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E28C38-0437-471C-A111-655E15A1CB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00" y="522563"/>
            <a:ext cx="3610596" cy="101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C4B1871-570F-42C4-A840-63354CBB9F77}"/>
              </a:ext>
            </a:extLst>
          </p:cNvPr>
          <p:cNvSpPr/>
          <p:nvPr/>
        </p:nvSpPr>
        <p:spPr>
          <a:xfrm>
            <a:off x="1952487" y="2166833"/>
            <a:ext cx="3929062" cy="3929062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2553890" y="3929062"/>
                </a:moveTo>
                <a:lnTo>
                  <a:pt x="2553890" y="2946796"/>
                </a:lnTo>
                <a:lnTo>
                  <a:pt x="0" y="2946796"/>
                </a:lnTo>
                <a:lnTo>
                  <a:pt x="0" y="982265"/>
                </a:lnTo>
                <a:lnTo>
                  <a:pt x="2553890" y="982265"/>
                </a:lnTo>
                <a:lnTo>
                  <a:pt x="2553890" y="0"/>
                </a:lnTo>
                <a:lnTo>
                  <a:pt x="3929062" y="1964531"/>
                </a:lnTo>
                <a:lnTo>
                  <a:pt x="2553890" y="39290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153" tIns="1309417" rIns="1014737" bIns="1309418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600" kern="1200" dirty="0"/>
              <a:t>Classe dehors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6E5C4A4-7A83-4DD9-9B5C-62365A16598C}"/>
              </a:ext>
            </a:extLst>
          </p:cNvPr>
          <p:cNvSpPr/>
          <p:nvPr/>
        </p:nvSpPr>
        <p:spPr>
          <a:xfrm>
            <a:off x="6149661" y="2166833"/>
            <a:ext cx="3929062" cy="3929062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1375172" y="0"/>
                </a:moveTo>
                <a:lnTo>
                  <a:pt x="1375172" y="982266"/>
                </a:lnTo>
                <a:lnTo>
                  <a:pt x="3929062" y="982266"/>
                </a:lnTo>
                <a:lnTo>
                  <a:pt x="3929062" y="2946797"/>
                </a:lnTo>
                <a:lnTo>
                  <a:pt x="1375172" y="2946797"/>
                </a:lnTo>
                <a:lnTo>
                  <a:pt x="1375172" y="3929062"/>
                </a:lnTo>
                <a:lnTo>
                  <a:pt x="0" y="1964531"/>
                </a:lnTo>
                <a:lnTo>
                  <a:pt x="1375172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739" tIns="1309418" rIns="327151" bIns="1309417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600" kern="1200" dirty="0"/>
              <a:t>Classe du dehors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133BA-231C-40D0-8ECF-F8D105FB1D1D}"/>
              </a:ext>
            </a:extLst>
          </p:cNvPr>
          <p:cNvSpPr txBox="1"/>
          <p:nvPr/>
        </p:nvSpPr>
        <p:spPr>
          <a:xfrm>
            <a:off x="5773391" y="330773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7257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9D48B2-F427-47A2-B030-646FD27295EF}"/>
              </a:ext>
            </a:extLst>
          </p:cNvPr>
          <p:cNvSpPr txBox="1"/>
          <p:nvPr/>
        </p:nvSpPr>
        <p:spPr>
          <a:xfrm>
            <a:off x="4524047" y="1352466"/>
            <a:ext cx="2175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Classe dehors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380C191-008B-4685-BD30-35B24874F23F}"/>
              </a:ext>
            </a:extLst>
          </p:cNvPr>
          <p:cNvSpPr/>
          <p:nvPr/>
        </p:nvSpPr>
        <p:spPr>
          <a:xfrm rot="2781650">
            <a:off x="6654270" y="2319582"/>
            <a:ext cx="1288501" cy="4946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E3D371-834C-4ED3-8310-4761DE6B5AD6}"/>
              </a:ext>
            </a:extLst>
          </p:cNvPr>
          <p:cNvSpPr txBox="1"/>
          <p:nvPr/>
        </p:nvSpPr>
        <p:spPr>
          <a:xfrm>
            <a:off x="7682861" y="3147854"/>
            <a:ext cx="4136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Transposer dehors le contenu de la classe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2EDA8CD-70E7-4B29-A6E1-E74DA4ED7EC9}"/>
              </a:ext>
            </a:extLst>
          </p:cNvPr>
          <p:cNvSpPr/>
          <p:nvPr/>
        </p:nvSpPr>
        <p:spPr>
          <a:xfrm rot="8255943">
            <a:off x="3592583" y="2334594"/>
            <a:ext cx="1288501" cy="49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F4DEDA-9970-4E85-9AD2-BEBD7D72B268}"/>
              </a:ext>
            </a:extLst>
          </p:cNvPr>
          <p:cNvSpPr txBox="1"/>
          <p:nvPr/>
        </p:nvSpPr>
        <p:spPr>
          <a:xfrm>
            <a:off x="372874" y="3044278"/>
            <a:ext cx="461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Objets d’apprentissages spécifiques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937B8B58-271F-4614-9960-BC99E7885BDB}"/>
              </a:ext>
            </a:extLst>
          </p:cNvPr>
          <p:cNvSpPr/>
          <p:nvPr/>
        </p:nvSpPr>
        <p:spPr>
          <a:xfrm rot="1390631">
            <a:off x="1025334" y="3520649"/>
            <a:ext cx="364941" cy="1200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1A77C0-007D-46E6-9D67-D18426EBB6D5}"/>
              </a:ext>
            </a:extLst>
          </p:cNvPr>
          <p:cNvSpPr txBox="1"/>
          <p:nvPr/>
        </p:nvSpPr>
        <p:spPr>
          <a:xfrm>
            <a:off x="120937" y="5145768"/>
            <a:ext cx="283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Classe de découverte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510CDB3A-44C9-497A-A411-AF1C423625B0}"/>
              </a:ext>
            </a:extLst>
          </p:cNvPr>
          <p:cNvSpPr/>
          <p:nvPr/>
        </p:nvSpPr>
        <p:spPr>
          <a:xfrm rot="19820075">
            <a:off x="3616937" y="3558466"/>
            <a:ext cx="231011" cy="184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81C5063-C9FC-47AD-8D41-F3984A2E5D67}"/>
              </a:ext>
            </a:extLst>
          </p:cNvPr>
          <p:cNvSpPr txBox="1"/>
          <p:nvPr/>
        </p:nvSpPr>
        <p:spPr>
          <a:xfrm>
            <a:off x="4438446" y="5505534"/>
            <a:ext cx="234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Sorties régulières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E2B8BE6D-8746-4353-9C62-F0CCB3F750D7}"/>
              </a:ext>
            </a:extLst>
          </p:cNvPr>
          <p:cNvSpPr/>
          <p:nvPr/>
        </p:nvSpPr>
        <p:spPr>
          <a:xfrm rot="12728909">
            <a:off x="7455333" y="3539460"/>
            <a:ext cx="194362" cy="21704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9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13FDF20-A73D-4D7C-BA65-DF327E5F8DA9}"/>
              </a:ext>
            </a:extLst>
          </p:cNvPr>
          <p:cNvSpPr txBox="1"/>
          <p:nvPr/>
        </p:nvSpPr>
        <p:spPr>
          <a:xfrm>
            <a:off x="1029379" y="553513"/>
            <a:ext cx="1041441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source : </a:t>
            </a:r>
            <a:r>
              <a:rPr lang="fr-FR" sz="2400" dirty="0">
                <a:hlinkClick r:id="rId2"/>
              </a:rPr>
              <a:t>https://pedagogie.ac-reunion.fr/maternelle/ecole-du-dehors.html</a:t>
            </a:r>
            <a:r>
              <a:rPr lang="fr-FR" sz="2400" dirty="0"/>
              <a:t> </a:t>
            </a:r>
          </a:p>
          <a:p>
            <a:endParaRPr lang="fr-FR" sz="2400" b="1" u="sng" dirty="0">
              <a:effectLst/>
            </a:endParaRPr>
          </a:p>
          <a:p>
            <a:r>
              <a:rPr lang="fr-FR" sz="2400" b="1" u="sng" dirty="0">
                <a:effectLst/>
              </a:rPr>
              <a:t>La démarche :</a:t>
            </a:r>
            <a:endParaRPr lang="fr-FR" sz="2400" dirty="0"/>
          </a:p>
          <a:p>
            <a:r>
              <a:rPr lang="fr-FR" sz="2400" dirty="0">
                <a:effectLst/>
              </a:rPr>
              <a:t>La démarche consiste à permettre aux enfants de fréquenter la nature et d’apprendre par elle, pour aborder de façon transversale, collectivement et au rythme de chacun, des apprentissages en lien avec le milieu naturel.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u="sng" dirty="0">
                <a:effectLst/>
              </a:rPr>
              <a:t>Deux références </a:t>
            </a:r>
            <a:r>
              <a:rPr lang="fr-FR" sz="2400" dirty="0">
                <a:effectLst/>
              </a:rPr>
              <a:t>guident les enseignements :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</a:rPr>
              <a:t>D'une part,</a:t>
            </a:r>
            <a:r>
              <a:rPr lang="fr-FR" sz="2400" b="1" dirty="0">
                <a:effectLst/>
              </a:rPr>
              <a:t> les grands principes développés dans une pluralité de mouvements historiques</a:t>
            </a:r>
            <a:r>
              <a:rPr lang="fr-FR" sz="2400" dirty="0">
                <a:effectLst/>
              </a:rPr>
              <a:t>, particulièrement : les jardins d’enfants scandinaves, les Forest </a:t>
            </a:r>
            <a:r>
              <a:rPr lang="fr-FR" sz="2400" dirty="0" err="1">
                <a:effectLst/>
              </a:rPr>
              <a:t>Schools</a:t>
            </a:r>
            <a:r>
              <a:rPr lang="fr-FR" sz="2400" dirty="0">
                <a:effectLst/>
              </a:rPr>
              <a:t>, l’</a:t>
            </a:r>
            <a:r>
              <a:rPr lang="fr-FR" sz="2400" dirty="0" err="1">
                <a:effectLst/>
              </a:rPr>
              <a:t>Outdoor</a:t>
            </a:r>
            <a:r>
              <a:rPr lang="fr-FR" sz="2400" dirty="0">
                <a:effectLst/>
              </a:rPr>
              <a:t>/Adventure, le Learning/Education.</a:t>
            </a:r>
          </a:p>
          <a:p>
            <a:pPr marL="285750" indent="-285750">
              <a:buFontTx/>
              <a:buChar char="-"/>
            </a:pPr>
            <a:endParaRPr lang="fr-FR" sz="2400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</a:rPr>
              <a:t>Développer les apprentissages des élèves : 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>
                <a:hlinkClick r:id="rId3"/>
              </a:rPr>
              <a:t>https://digipad.app/p/114156/8e88411c8d789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6877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B44BD-3845-44E5-9B62-9C266799B777}"/>
              </a:ext>
            </a:extLst>
          </p:cNvPr>
          <p:cNvSpPr txBox="1"/>
          <p:nvPr/>
        </p:nvSpPr>
        <p:spPr>
          <a:xfrm>
            <a:off x="914399" y="553362"/>
            <a:ext cx="980356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</a:rPr>
              <a:t>Source : </a:t>
            </a:r>
            <a:r>
              <a:rPr lang="fr-FR" dirty="0">
                <a:effectLst/>
                <a:hlinkClick r:id="rId2"/>
              </a:rPr>
              <a:t>https://pedagogie.ac-reunion.fr/maternelle/ecole-du-dehors.html</a:t>
            </a:r>
            <a:r>
              <a:rPr lang="fr-FR" dirty="0"/>
              <a:t> : </a:t>
            </a:r>
          </a:p>
          <a:p>
            <a:endParaRPr lang="fr-FR" dirty="0"/>
          </a:p>
          <a:p>
            <a:r>
              <a:rPr lang="fr-FR" b="1" u="sng" dirty="0">
                <a:effectLst/>
              </a:rPr>
              <a:t>Quelques grands principes de mise en </a:t>
            </a:r>
            <a:r>
              <a:rPr lang="fr-FR" b="1" u="sng" dirty="0" err="1">
                <a:effectLst/>
              </a:rPr>
              <a:t>oeuvre</a:t>
            </a:r>
            <a:r>
              <a:rPr lang="fr-FR" b="1" u="sng" dirty="0">
                <a:effectLst/>
              </a:rPr>
              <a:t> de la démarche : </a:t>
            </a:r>
            <a:endParaRPr lang="fr-FR" dirty="0"/>
          </a:p>
          <a:p>
            <a:r>
              <a:rPr lang="fr-FR" dirty="0">
                <a:effectLst/>
              </a:rPr>
              <a:t>- fréquenter régulièrement un espace du dehors, constitué d’éléments naturels (faune et flore).</a:t>
            </a:r>
            <a:endParaRPr lang="fr-FR" dirty="0"/>
          </a:p>
          <a:p>
            <a:r>
              <a:rPr lang="fr-FR" dirty="0">
                <a:effectLst/>
              </a:rPr>
              <a:t>- investir une partie de l’espace pour y conduire des actions de transformation du milieu à caractère expérimental : aménagement, jardinage, etc.</a:t>
            </a:r>
            <a:endParaRPr lang="fr-FR" dirty="0"/>
          </a:p>
          <a:p>
            <a:r>
              <a:rPr lang="fr-FR" dirty="0">
                <a:effectLst/>
              </a:rPr>
              <a:t>- mettre en place une continuité des enseignements « Ecole du dehors-Ecole du dedans ».</a:t>
            </a:r>
            <a:endParaRPr lang="fr-FR" dirty="0"/>
          </a:p>
          <a:p>
            <a:r>
              <a:rPr lang="fr-FR" dirty="0">
                <a:effectLst/>
              </a:rPr>
              <a:t>- rencontrer des espaces naturels avec des adultes passionnés.</a:t>
            </a:r>
            <a:endParaRPr lang="fr-FR" dirty="0"/>
          </a:p>
          <a:p>
            <a:r>
              <a:rPr lang="fr-FR" dirty="0">
                <a:effectLst/>
              </a:rPr>
              <a:t>- conduire collectivement et collaborativement des projets : une équipe d’école, des partenaires de la scolarisation, des intervenants extérieurs, les parents.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u="sng" dirty="0">
                <a:effectLst/>
              </a:rPr>
              <a:t>Pour les apprentissage des élèves :</a:t>
            </a:r>
            <a:endParaRPr lang="fr-FR" b="1" dirty="0"/>
          </a:p>
          <a:p>
            <a:r>
              <a:rPr lang="fr-FR" dirty="0">
                <a:effectLst/>
              </a:rPr>
              <a:t>- développer des compétences dans </a:t>
            </a:r>
            <a:r>
              <a:rPr lang="fr-FR" dirty="0">
                <a:effectLst/>
                <a:highlight>
                  <a:srgbClr val="FFFF00"/>
                </a:highlight>
              </a:rPr>
              <a:t>les cinq domaines d’apprentissage du programme</a:t>
            </a:r>
            <a:r>
              <a:rPr lang="fr-FR" dirty="0">
                <a:effectLst/>
              </a:rPr>
              <a:t>, en instaurant une culture du respect de la nature et de sa diversité.</a:t>
            </a:r>
            <a:endParaRPr lang="fr-FR" dirty="0"/>
          </a:p>
          <a:p>
            <a:r>
              <a:rPr lang="fr-FR" dirty="0">
                <a:effectLst/>
              </a:rPr>
              <a:t>- développer des compétences adaptatives : les fonctions cognitives et exécutives, les compétences psycho-sociales, les quatre compétences clés du XXIe siècle selon l'UNESCO. (L</a:t>
            </a:r>
            <a:r>
              <a:rPr lang="fr-FR" b="1" dirty="0"/>
              <a:t>a communication, la collaboration, la pensée critique et la créativité)</a:t>
            </a:r>
            <a:endParaRPr lang="fr-FR" dirty="0"/>
          </a:p>
          <a:p>
            <a:r>
              <a:rPr lang="fr-FR" dirty="0">
                <a:effectLst/>
              </a:rPr>
              <a:t>- ancrer l’enfant dans le langage.</a:t>
            </a:r>
            <a:endParaRPr lang="fr-FR" dirty="0"/>
          </a:p>
          <a:p>
            <a:r>
              <a:rPr lang="fr-FR" dirty="0">
                <a:effectLst/>
              </a:rPr>
              <a:t>- vivre le bien être pour bien grandir : partager des émotions, de la joie, le plaisir d’apprendre, ouvrir sa main, son cœur et son esprit.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01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7C569-37C4-4E40-AC72-15EF6466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si on sortait : liens et ressources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242636-F0EF-4E16-B5A8-1F3765FB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666215"/>
          </a:xfrm>
        </p:spPr>
        <p:txBody>
          <a:bodyPr>
            <a:normAutofit/>
          </a:bodyPr>
          <a:lstStyle/>
          <a:p>
            <a:r>
              <a:rPr lang="fr-FR" dirty="0"/>
              <a:t>Site </a:t>
            </a:r>
            <a:r>
              <a:rPr lang="fr-FR" dirty="0" err="1"/>
              <a:t>Canotech</a:t>
            </a:r>
            <a:endParaRPr lang="fr-FR" dirty="0"/>
          </a:p>
          <a:p>
            <a:r>
              <a:rPr lang="fr-FR" dirty="0">
                <a:hlinkClick r:id="rId2"/>
              </a:rPr>
              <a:t>https://www.reseau-canope.fr/faire-classe-dehors/les-essentiels-pour-faire-classe-dehors/presentation.html</a:t>
            </a:r>
            <a:r>
              <a:rPr lang="fr-FR" dirty="0"/>
              <a:t> </a:t>
            </a:r>
          </a:p>
          <a:p>
            <a:r>
              <a:rPr lang="fr-FR" dirty="0"/>
              <a:t>Dossier </a:t>
            </a:r>
            <a:r>
              <a:rPr lang="fr-FR" dirty="0" err="1"/>
              <a:t>Ageem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https://ageem.org/classe-dehors/</a:t>
            </a:r>
            <a:r>
              <a:rPr lang="fr-FR" dirty="0"/>
              <a:t> </a:t>
            </a:r>
          </a:p>
          <a:p>
            <a:r>
              <a:rPr lang="fr-FR" dirty="0" err="1"/>
              <a:t>Genially</a:t>
            </a:r>
            <a:r>
              <a:rPr lang="fr-FR" dirty="0"/>
              <a:t> mission maternelle </a:t>
            </a:r>
            <a:r>
              <a:rPr lang="fr-FR" dirty="0">
                <a:hlinkClick r:id="rId4"/>
              </a:rPr>
              <a:t>https://view.genial.ly/63b6e63c257fc100198f6d4d/interactive-content-lecole-du-dehors</a:t>
            </a:r>
            <a:endParaRPr lang="fr-FR" dirty="0"/>
          </a:p>
          <a:p>
            <a:r>
              <a:rPr lang="fr-FR" dirty="0"/>
              <a:t>Classe dehors ICEM 34 : </a:t>
            </a:r>
            <a:r>
              <a:rPr lang="fr-FR" dirty="0">
                <a:solidFill>
                  <a:srgbClr val="FFC000"/>
                </a:solidFill>
                <a:hlinkClick r:id="rId5"/>
              </a:rPr>
              <a:t>https://digipad.app/p/250662/46f09f61c4961</a:t>
            </a:r>
            <a:r>
              <a:rPr lang="fr-FR" dirty="0">
                <a:solidFill>
                  <a:srgbClr val="FFC000"/>
                </a:solidFill>
              </a:rPr>
              <a:t> </a:t>
            </a:r>
          </a:p>
          <a:p>
            <a:r>
              <a:rPr lang="fr-FR" dirty="0"/>
              <a:t>Ouvrages de </a:t>
            </a:r>
            <a:r>
              <a:rPr lang="fr-FR" dirty="0" err="1"/>
              <a:t>Crystelle</a:t>
            </a:r>
            <a:r>
              <a:rPr lang="fr-FR" dirty="0"/>
              <a:t> </a:t>
            </a:r>
            <a:r>
              <a:rPr lang="fr-FR" dirty="0" err="1"/>
              <a:t>Ferjou</a:t>
            </a:r>
            <a:r>
              <a:rPr lang="fr-FR" dirty="0"/>
              <a:t> et de Sarah Wauquiez. </a:t>
            </a:r>
          </a:p>
          <a:p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73B823-90B3-4324-A80D-97968EB2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138"/>
            <a:ext cx="4732364" cy="37650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272B14-4156-4985-8AC3-16B32C8EE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85" y="2715888"/>
            <a:ext cx="4365630" cy="30280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C6813A-7E6A-46EC-8F80-A15C5782F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540" y="3672667"/>
            <a:ext cx="4416641" cy="32602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F36C906-7335-4895-84A0-9C10D19E9666}"/>
              </a:ext>
            </a:extLst>
          </p:cNvPr>
          <p:cNvSpPr txBox="1"/>
          <p:nvPr/>
        </p:nvSpPr>
        <p:spPr>
          <a:xfrm>
            <a:off x="5088572" y="440037"/>
            <a:ext cx="6168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Source : Site </a:t>
            </a:r>
            <a:r>
              <a:rPr lang="fr-FR" dirty="0" err="1"/>
              <a:t>Canotech</a:t>
            </a:r>
            <a:endParaRPr lang="fr-FR" dirty="0"/>
          </a:p>
          <a:p>
            <a:r>
              <a:rPr lang="fr-FR" dirty="0">
                <a:hlinkClick r:id="rId5"/>
              </a:rPr>
              <a:t>https://www.reseau-canope.fr/faire-classe-dehors/les-essentiels-pour-faire-classe-dehors/presentation.html</a:t>
            </a:r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3B105D-8659-4471-A02A-80285D6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0" y="142726"/>
            <a:ext cx="10515600" cy="1325563"/>
          </a:xfrm>
        </p:spPr>
        <p:txBody>
          <a:bodyPr/>
          <a:lstStyle/>
          <a:p>
            <a:r>
              <a:rPr lang="fr-FR" dirty="0"/>
              <a:t>Mise en </a:t>
            </a:r>
            <a:r>
              <a:rPr lang="fr-FR" dirty="0" err="1"/>
              <a:t>oeuvre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6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488410-5C25-4516-83C2-B5B0B3C6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60632"/>
            <a:ext cx="10529209" cy="62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10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630</Words>
  <Application>Microsoft Office PowerPoint</Application>
  <PresentationFormat>Grand écran</PresentationFormat>
  <Paragraphs>80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Marianne</vt:lpstr>
      <vt:lpstr>Thème Office</vt:lpstr>
      <vt:lpstr>Faire classe dehors</vt:lpstr>
      <vt:lpstr>Présentation PowerPoint</vt:lpstr>
      <vt:lpstr>Classe dehors</vt:lpstr>
      <vt:lpstr>Présentation PowerPoint</vt:lpstr>
      <vt:lpstr>Présentation PowerPoint</vt:lpstr>
      <vt:lpstr>Présentation PowerPoint</vt:lpstr>
      <vt:lpstr>Et si on sortait : liens et ressources : </vt:lpstr>
      <vt:lpstr>Mise en oeuvre</vt:lpstr>
      <vt:lpstr>Présentation PowerPoint</vt:lpstr>
      <vt:lpstr>Présentation PowerPoint</vt:lpstr>
      <vt:lpstr>Activités</vt:lpstr>
      <vt:lpstr>Dehors il est possible de faire …</vt:lpstr>
      <vt:lpstr>Cadre réglementaire</vt:lpstr>
      <vt:lpstr>Pour aller plus loin</vt:lpstr>
      <vt:lpstr>Je vous remercie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mission départementale  Sciences technologie et éducation au développement durable</dc:title>
  <dc:creator>mary boulet</dc:creator>
  <cp:lastModifiedBy>mary boulet</cp:lastModifiedBy>
  <cp:revision>89</cp:revision>
  <dcterms:created xsi:type="dcterms:W3CDTF">2023-06-11T11:32:05Z</dcterms:created>
  <dcterms:modified xsi:type="dcterms:W3CDTF">2024-02-28T15:31:03Z</dcterms:modified>
</cp:coreProperties>
</file>