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6"/>
  </p:notes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33E56A6-5AF0-48BE-8879-2B1F659D2813}" type="datetimeFigureOut">
              <a:rPr lang="fr-FR" smtClean="0"/>
              <a:t>14/10/2018</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629AF4-B938-4C77-A871-2242D1C5214F}" type="slidenum">
              <a:rPr lang="fr-FR" smtClean="0"/>
              <a:t>‹N°›</a:t>
            </a:fld>
            <a:endParaRPr lang="fr-FR"/>
          </a:p>
        </p:txBody>
      </p:sp>
    </p:spTree>
    <p:extLst>
      <p:ext uri="{BB962C8B-B14F-4D97-AF65-F5344CB8AC3E}">
        <p14:creationId xmlns:p14="http://schemas.microsoft.com/office/powerpoint/2010/main" val="33449761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fr-FR" smtClean="0"/>
              <a:t>Modifiez le style du titre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73E33BBC-BF75-4CA6-B006-27CAA28D98B4}" type="datetime1">
              <a:rPr lang="en-US" smtClean="0"/>
              <a:t>10/14/2018</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r>
              <a:rPr lang="en-US" smtClean="0"/>
              <a:t>Lina Brudey - CPEM 76</a:t>
            </a:r>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CDF76395-8939-4D5A-9A3E-FDF1E99BCE20}" type="datetime1">
              <a:rPr lang="en-US" smtClean="0"/>
              <a:t>10/14/2018</a:t>
            </a:fld>
            <a:endParaRPr lang="en-US" dirty="0"/>
          </a:p>
        </p:txBody>
      </p:sp>
      <p:sp>
        <p:nvSpPr>
          <p:cNvPr id="6" name="Footer Placeholder 5"/>
          <p:cNvSpPr>
            <a:spLocks noGrp="1"/>
          </p:cNvSpPr>
          <p:nvPr>
            <p:ph type="ftr" sz="quarter" idx="11"/>
          </p:nvPr>
        </p:nvSpPr>
        <p:spPr/>
        <p:txBody>
          <a:bodyPr/>
          <a:lstStyle/>
          <a:p>
            <a:r>
              <a:rPr lang="en-US" smtClean="0"/>
              <a:t>Lina Brudey - CPEM 76</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re et légende">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fr-FR" smtClean="0"/>
              <a:t>Modifiez le style du titre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5F2E9D4E-D5FE-46C4-B4BA-27A7BBD57F2B}" type="datetime1">
              <a:rPr lang="en-US" smtClean="0"/>
              <a:t>10/14/2018</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r>
              <a:rPr lang="en-US" smtClean="0"/>
              <a:t>Lina Brudey - CPEM 76</a:t>
            </a:r>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tion avec légende">
    <p:spTree>
      <p:nvGrpSpPr>
        <p:cNvPr id="1" name=""/>
        <p:cNvGrpSpPr/>
        <p:nvPr/>
      </p:nvGrpSpPr>
      <p:grpSpPr>
        <a:xfrm>
          <a:off x="0" y="0"/>
          <a:ext cx="0" cy="0"/>
          <a:chOff x="0" y="0"/>
          <a:chExt cx="0" cy="0"/>
        </a:xfrm>
      </p:grpSpPr>
      <p:pic>
        <p:nvPicPr>
          <p:cNvPr id="11" name="Picture 10"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fr-FR" smtClean="0"/>
              <a:t>Modifiez le style du titre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FBC62A-E07C-48B3-BB33-C8D54B26C7BD}" type="datetime1">
              <a:rPr lang="en-US" smtClean="0"/>
              <a:t>10/14/2018</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r>
              <a:rPr lang="en-US" smtClean="0"/>
              <a:t>Lina Brudey - CPEM 76</a:t>
            </a:r>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‹N°›</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Carte nom">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fr-FR" smtClean="0"/>
              <a:t>Modifiez le style du titre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6E715DF6-4DCA-45A1-9B42-C7A87F0EB92A}" type="datetime1">
              <a:rPr lang="en-US" smtClean="0"/>
              <a:t>10/14/2018</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r>
              <a:rPr lang="en-US" smtClean="0"/>
              <a:t>Lina Brudey - CPEM 76</a:t>
            </a:r>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fr-FR" smtClean="0"/>
              <a:t>Modifiez le style du titre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3" name="Date Placeholder 2"/>
          <p:cNvSpPr>
            <a:spLocks noGrp="1"/>
          </p:cNvSpPr>
          <p:nvPr>
            <p:ph type="dt" sz="half" idx="10"/>
          </p:nvPr>
        </p:nvSpPr>
        <p:spPr/>
        <p:txBody>
          <a:bodyPr/>
          <a:lstStyle/>
          <a:p>
            <a:fld id="{BBB1EBB7-D316-42A3-BE99-2CA3AFC21372}" type="datetime1">
              <a:rPr lang="en-US" smtClean="0"/>
              <a:t>10/14/2018</a:t>
            </a:fld>
            <a:endParaRPr lang="en-US" dirty="0"/>
          </a:p>
        </p:txBody>
      </p:sp>
      <p:sp>
        <p:nvSpPr>
          <p:cNvPr id="4" name="Footer Placeholder 3"/>
          <p:cNvSpPr>
            <a:spLocks noGrp="1"/>
          </p:cNvSpPr>
          <p:nvPr>
            <p:ph type="ftr" sz="quarter" idx="11"/>
          </p:nvPr>
        </p:nvSpPr>
        <p:spPr/>
        <p:txBody>
          <a:bodyPr/>
          <a:lstStyle/>
          <a:p>
            <a:r>
              <a:rPr lang="en-US" smtClean="0"/>
              <a:t>Lina Brudey - CPEM 76</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fr-FR" smtClean="0"/>
              <a:t>Modifiez le style du titre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3" name="Date Placeholder 2"/>
          <p:cNvSpPr>
            <a:spLocks noGrp="1"/>
          </p:cNvSpPr>
          <p:nvPr>
            <p:ph type="dt" sz="half" idx="10"/>
          </p:nvPr>
        </p:nvSpPr>
        <p:spPr/>
        <p:txBody>
          <a:bodyPr/>
          <a:lstStyle/>
          <a:p>
            <a:fld id="{43588A5A-E61F-4C40-AD7F-1AEED6BE8C3C}" type="datetime1">
              <a:rPr lang="en-US" smtClean="0"/>
              <a:t>10/14/2018</a:t>
            </a:fld>
            <a:endParaRPr lang="en-US" dirty="0"/>
          </a:p>
        </p:txBody>
      </p:sp>
      <p:sp>
        <p:nvSpPr>
          <p:cNvPr id="4" name="Footer Placeholder 3"/>
          <p:cNvSpPr>
            <a:spLocks noGrp="1"/>
          </p:cNvSpPr>
          <p:nvPr>
            <p:ph type="ftr" sz="quarter" idx="11"/>
          </p:nvPr>
        </p:nvSpPr>
        <p:spPr/>
        <p:txBody>
          <a:bodyPr/>
          <a:lstStyle/>
          <a:p>
            <a:r>
              <a:rPr lang="en-US" smtClean="0"/>
              <a:t>Lina Brudey - CPEM 76</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738D39DC-1273-431F-ADA9-CF08624A2B54}" type="datetime1">
              <a:rPr lang="en-US" smtClean="0"/>
              <a:t>10/14/2018</a:t>
            </a:fld>
            <a:endParaRPr lang="en-US" dirty="0"/>
          </a:p>
        </p:txBody>
      </p:sp>
      <p:sp>
        <p:nvSpPr>
          <p:cNvPr id="5" name="Footer Placeholder 4"/>
          <p:cNvSpPr>
            <a:spLocks noGrp="1"/>
          </p:cNvSpPr>
          <p:nvPr>
            <p:ph type="ftr" sz="quarter" idx="11"/>
          </p:nvPr>
        </p:nvSpPr>
        <p:spPr/>
        <p:txBody>
          <a:bodyPr/>
          <a:lstStyle/>
          <a:p>
            <a:r>
              <a:rPr lang="en-US" smtClean="0"/>
              <a:t>Lina Brudey - CPEM 76</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fr-FR" smtClean="0"/>
              <a:t>Modifiez le style du titre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9C5F038F-04F0-4684-B4D9-CED5282570EE}" type="datetime1">
              <a:rPr lang="en-US" smtClean="0"/>
              <a:t>10/14/2018</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r>
              <a:rPr lang="en-US" smtClean="0"/>
              <a:t>Lina Brudey - CPEM 76</a:t>
            </a:r>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524A0FB7-2186-40C9-8F1F-4CF2809CAF2C}" type="datetime1">
              <a:rPr lang="en-US" smtClean="0"/>
              <a:t>10/14/2018</a:t>
            </a:fld>
            <a:endParaRPr lang="en-US" dirty="0"/>
          </a:p>
        </p:txBody>
      </p:sp>
      <p:sp>
        <p:nvSpPr>
          <p:cNvPr id="5" name="Footer Placeholder 4"/>
          <p:cNvSpPr>
            <a:spLocks noGrp="1"/>
          </p:cNvSpPr>
          <p:nvPr>
            <p:ph type="ftr" sz="quarter" idx="11"/>
          </p:nvPr>
        </p:nvSpPr>
        <p:spPr/>
        <p:txBody>
          <a:bodyPr/>
          <a:lstStyle/>
          <a:p>
            <a:r>
              <a:rPr lang="en-US" smtClean="0"/>
              <a:t>Lina Brudey - CPEM 76</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fr-FR" smtClean="0"/>
              <a:t>Modifiez le style du titre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87C12CA2-333A-4D8F-A865-B913E87E8F1F}" type="datetime1">
              <a:rPr lang="en-US" smtClean="0"/>
              <a:t>10/14/2018</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r>
              <a:rPr lang="en-US" smtClean="0"/>
              <a:t>Lina Brudey - CPEM 76</a:t>
            </a:r>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E73F325B-65B6-4256-A1C4-D20C43189B9B}" type="datetime1">
              <a:rPr lang="en-US" smtClean="0"/>
              <a:t>10/14/2018</a:t>
            </a:fld>
            <a:endParaRPr lang="en-US" dirty="0"/>
          </a:p>
        </p:txBody>
      </p:sp>
      <p:sp>
        <p:nvSpPr>
          <p:cNvPr id="6" name="Footer Placeholder 5"/>
          <p:cNvSpPr>
            <a:spLocks noGrp="1"/>
          </p:cNvSpPr>
          <p:nvPr>
            <p:ph type="ftr" sz="quarter" idx="11"/>
          </p:nvPr>
        </p:nvSpPr>
        <p:spPr/>
        <p:txBody>
          <a:bodyPr/>
          <a:lstStyle/>
          <a:p>
            <a:r>
              <a:rPr lang="en-US" smtClean="0"/>
              <a:t>Lina Brudey - CPEM 76</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Content Placeholder 3"/>
          <p:cNvSpPr>
            <a:spLocks noGrp="1"/>
          </p:cNvSpPr>
          <p:nvPr>
            <p:ph sz="half" idx="2"/>
          </p:nvPr>
        </p:nvSpPr>
        <p:spPr>
          <a:xfrm>
            <a:off x="685800" y="3132666"/>
            <a:ext cx="5311775" cy="3086019"/>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Content Placeholder 5"/>
          <p:cNvSpPr>
            <a:spLocks noGrp="1"/>
          </p:cNvSpPr>
          <p:nvPr>
            <p:ph sz="quarter" idx="4"/>
          </p:nvPr>
        </p:nvSpPr>
        <p:spPr>
          <a:xfrm>
            <a:off x="6172200" y="3132666"/>
            <a:ext cx="5334000" cy="3086019"/>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FD5224B9-D5E4-444A-A498-7944DE7A5A9F}" type="datetime1">
              <a:rPr lang="en-US" smtClean="0"/>
              <a:t>10/14/2018</a:t>
            </a:fld>
            <a:endParaRPr lang="en-US" dirty="0"/>
          </a:p>
        </p:txBody>
      </p:sp>
      <p:sp>
        <p:nvSpPr>
          <p:cNvPr id="8" name="Footer Placeholder 7"/>
          <p:cNvSpPr>
            <a:spLocks noGrp="1"/>
          </p:cNvSpPr>
          <p:nvPr>
            <p:ph type="ftr" sz="quarter" idx="11"/>
          </p:nvPr>
        </p:nvSpPr>
        <p:spPr/>
        <p:txBody>
          <a:bodyPr/>
          <a:lstStyle/>
          <a:p>
            <a:r>
              <a:rPr lang="en-US" smtClean="0"/>
              <a:t>Lina Brudey - CPEM 76</a:t>
            </a:r>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E04DECCE-07D0-497A-8F70-181FF88DC217}" type="datetime1">
              <a:rPr lang="en-US" smtClean="0"/>
              <a:t>10/14/2018</a:t>
            </a:fld>
            <a:endParaRPr lang="en-US" dirty="0"/>
          </a:p>
        </p:txBody>
      </p:sp>
      <p:sp>
        <p:nvSpPr>
          <p:cNvPr id="4" name="Footer Placeholder 3"/>
          <p:cNvSpPr>
            <a:spLocks noGrp="1"/>
          </p:cNvSpPr>
          <p:nvPr>
            <p:ph type="ftr" sz="quarter" idx="11"/>
          </p:nvPr>
        </p:nvSpPr>
        <p:spPr/>
        <p:txBody>
          <a:bodyPr/>
          <a:lstStyle/>
          <a:p>
            <a:r>
              <a:rPr lang="en-US" smtClean="0"/>
              <a:t>Lina Brudey - CPEM 76</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28BEEC-E578-4D7E-BAE7-0E99FC9C7461}" type="datetime1">
              <a:rPr lang="en-US" smtClean="0"/>
              <a:t>10/14/2018</a:t>
            </a:fld>
            <a:endParaRPr lang="en-US" dirty="0"/>
          </a:p>
        </p:txBody>
      </p:sp>
      <p:sp>
        <p:nvSpPr>
          <p:cNvPr id="3" name="Footer Placeholder 2"/>
          <p:cNvSpPr>
            <a:spLocks noGrp="1"/>
          </p:cNvSpPr>
          <p:nvPr>
            <p:ph type="ftr" sz="quarter" idx="11"/>
          </p:nvPr>
        </p:nvSpPr>
        <p:spPr/>
        <p:txBody>
          <a:bodyPr/>
          <a:lstStyle/>
          <a:p>
            <a:r>
              <a:rPr lang="en-US" smtClean="0"/>
              <a:t>Lina Brudey - CPEM 76</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fr-FR" smtClean="0"/>
              <a:t>Modifiez le style du titre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49ECD750-A12E-4379-9F6A-E9BC853D5390}" type="datetime1">
              <a:rPr lang="en-US" smtClean="0"/>
              <a:t>10/14/2018</a:t>
            </a:fld>
            <a:endParaRPr lang="en-US" dirty="0"/>
          </a:p>
        </p:txBody>
      </p:sp>
      <p:sp>
        <p:nvSpPr>
          <p:cNvPr id="6" name="Footer Placeholder 5"/>
          <p:cNvSpPr>
            <a:spLocks noGrp="1"/>
          </p:cNvSpPr>
          <p:nvPr>
            <p:ph type="ftr" sz="quarter" idx="11"/>
          </p:nvPr>
        </p:nvSpPr>
        <p:spPr/>
        <p:txBody>
          <a:bodyPr/>
          <a:lstStyle/>
          <a:p>
            <a:r>
              <a:rPr lang="en-US" smtClean="0"/>
              <a:t>Lina Brudey - CPEM 76</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959529B3-E9AC-44E8-A1CD-1087872D5EEC}" type="datetime1">
              <a:rPr lang="en-US" smtClean="0"/>
              <a:t>10/14/2018</a:t>
            </a:fld>
            <a:endParaRPr lang="en-US" dirty="0"/>
          </a:p>
        </p:txBody>
      </p:sp>
      <p:sp>
        <p:nvSpPr>
          <p:cNvPr id="6" name="Footer Placeholder 5"/>
          <p:cNvSpPr>
            <a:spLocks noGrp="1"/>
          </p:cNvSpPr>
          <p:nvPr>
            <p:ph type="ftr" sz="quarter" idx="11"/>
          </p:nvPr>
        </p:nvSpPr>
        <p:spPr/>
        <p:txBody>
          <a:bodyPr/>
          <a:lstStyle/>
          <a:p>
            <a:r>
              <a:rPr lang="en-US" smtClean="0"/>
              <a:t>Lina Brudey - CPEM 76</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2-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F36BA6E7-8A28-45F1-A242-8A9CEB115682}" type="datetime1">
              <a:rPr lang="en-US" smtClean="0"/>
              <a:t>10/14/2018</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r>
              <a:rPr lang="en-US" smtClean="0"/>
              <a:t>Lina Brudey - CPEM 76</a:t>
            </a:r>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dt="0"/>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660073" y="2418547"/>
            <a:ext cx="7132320" cy="989671"/>
          </a:xfrm>
        </p:spPr>
        <p:txBody>
          <a:bodyPr/>
          <a:lstStyle/>
          <a:p>
            <a:r>
              <a:rPr lang="fr-FR" dirty="0" smtClean="0"/>
              <a:t>Étranges  objets</a:t>
            </a:r>
            <a:endParaRPr lang="fr-FR" dirty="0"/>
          </a:p>
        </p:txBody>
      </p:sp>
      <p:sp>
        <p:nvSpPr>
          <p:cNvPr id="3" name="Sous-titre 2"/>
          <p:cNvSpPr>
            <a:spLocks noGrp="1"/>
          </p:cNvSpPr>
          <p:nvPr>
            <p:ph type="subTitle" idx="1"/>
          </p:nvPr>
        </p:nvSpPr>
        <p:spPr>
          <a:xfrm>
            <a:off x="3848792" y="3765205"/>
            <a:ext cx="4106487" cy="685800"/>
          </a:xfrm>
        </p:spPr>
        <p:txBody>
          <a:bodyPr>
            <a:normAutofit fontScale="92500" lnSpcReduction="10000"/>
          </a:bodyPr>
          <a:lstStyle/>
          <a:p>
            <a:r>
              <a:rPr lang="fr-FR" dirty="0" smtClean="0"/>
              <a:t>Période 2 – idées de séquences</a:t>
            </a:r>
          </a:p>
          <a:p>
            <a:pPr algn="ctr"/>
            <a:r>
              <a:rPr lang="fr-FR" dirty="0" smtClean="0"/>
              <a:t>Cycles 1, 2 et 3 </a:t>
            </a:r>
            <a:endParaRPr lang="fr-FR" dirty="0"/>
          </a:p>
        </p:txBody>
      </p:sp>
      <p:sp>
        <p:nvSpPr>
          <p:cNvPr id="4" name="Espace réservé du pied de page 3"/>
          <p:cNvSpPr>
            <a:spLocks noGrp="1"/>
          </p:cNvSpPr>
          <p:nvPr>
            <p:ph type="ftr" sz="quarter" idx="11"/>
          </p:nvPr>
        </p:nvSpPr>
        <p:spPr/>
        <p:txBody>
          <a:bodyPr/>
          <a:lstStyle/>
          <a:p>
            <a:r>
              <a:rPr lang="en-US" smtClean="0"/>
              <a:t>Lina Brudey - CPEM 76</a:t>
            </a:r>
            <a:endParaRPr lang="en-US" dirty="0"/>
          </a:p>
        </p:txBody>
      </p:sp>
    </p:spTree>
    <p:extLst>
      <p:ext uri="{BB962C8B-B14F-4D97-AF65-F5344CB8AC3E}">
        <p14:creationId xmlns:p14="http://schemas.microsoft.com/office/powerpoint/2010/main" val="24150884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235440" y="104275"/>
            <a:ext cx="2337262" cy="607227"/>
          </a:xfrm>
        </p:spPr>
        <p:txBody>
          <a:bodyPr>
            <a:normAutofit fontScale="90000"/>
          </a:bodyPr>
          <a:lstStyle/>
          <a:p>
            <a:r>
              <a:rPr lang="fr-FR" dirty="0" smtClean="0"/>
              <a:t>Cycle 1</a:t>
            </a:r>
            <a:endParaRPr lang="fr-FR" dirty="0"/>
          </a:p>
        </p:txBody>
      </p:sp>
      <p:sp>
        <p:nvSpPr>
          <p:cNvPr id="3" name="Espace réservé du contenu 2"/>
          <p:cNvSpPr>
            <a:spLocks noGrp="1"/>
          </p:cNvSpPr>
          <p:nvPr>
            <p:ph idx="1"/>
          </p:nvPr>
        </p:nvSpPr>
        <p:spPr>
          <a:xfrm>
            <a:off x="4129616" y="824486"/>
            <a:ext cx="7443086" cy="501647"/>
          </a:xfrm>
        </p:spPr>
        <p:txBody>
          <a:bodyPr>
            <a:normAutofit fontScale="77500" lnSpcReduction="20000"/>
          </a:bodyPr>
          <a:lstStyle/>
          <a:p>
            <a:pPr fontAlgn="t"/>
            <a:r>
              <a:rPr lang="fr-FR" sz="1700" b="1" dirty="0" smtClean="0"/>
              <a:t>Explorer </a:t>
            </a:r>
            <a:r>
              <a:rPr lang="fr-FR" sz="1700" b="1" dirty="0"/>
              <a:t>des instruments, utiliser les sonorités du </a:t>
            </a:r>
            <a:r>
              <a:rPr lang="fr-FR" sz="1700" b="1" dirty="0" smtClean="0"/>
              <a:t>corps</a:t>
            </a:r>
            <a:endParaRPr lang="fr-FR" sz="1700" dirty="0"/>
          </a:p>
          <a:p>
            <a:pPr fontAlgn="t"/>
            <a:r>
              <a:rPr lang="fr-FR" sz="1700" b="1" dirty="0"/>
              <a:t> </a:t>
            </a:r>
            <a:r>
              <a:rPr lang="fr-FR" sz="1700" b="1" dirty="0" smtClean="0"/>
              <a:t>Mobiliser </a:t>
            </a:r>
            <a:r>
              <a:rPr lang="fr-FR" sz="1700" b="1" dirty="0"/>
              <a:t>le langage dans toutes ses dimensions : Échanger et réfléchir avec les </a:t>
            </a:r>
            <a:r>
              <a:rPr lang="fr-FR" sz="1700" b="1" dirty="0" smtClean="0"/>
              <a:t>autres</a:t>
            </a:r>
            <a:endParaRPr lang="fr-FR" sz="1700" dirty="0"/>
          </a:p>
          <a:p>
            <a:pPr marL="0" indent="0">
              <a:buNone/>
            </a:pPr>
            <a:endParaRPr lang="fr-FR" dirty="0"/>
          </a:p>
        </p:txBody>
      </p:sp>
      <p:sp>
        <p:nvSpPr>
          <p:cNvPr id="4" name="Rectangle 3"/>
          <p:cNvSpPr/>
          <p:nvPr/>
        </p:nvSpPr>
        <p:spPr>
          <a:xfrm>
            <a:off x="752302" y="1530220"/>
            <a:ext cx="10820400" cy="476251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400" b="1" dirty="0" smtClean="0">
                <a:solidFill>
                  <a:schemeClr val="tx1"/>
                </a:solidFill>
              </a:rPr>
              <a:t>Les élèves de PS </a:t>
            </a:r>
            <a:r>
              <a:rPr lang="fr-FR" sz="1400" dirty="0" smtClean="0">
                <a:solidFill>
                  <a:schemeClr val="tx1"/>
                </a:solidFill>
              </a:rPr>
              <a:t>doivent pouvoir manipuler des petits instruments. Il faut les laisser explorer librement. </a:t>
            </a:r>
          </a:p>
          <a:p>
            <a:r>
              <a:rPr lang="fr-FR" sz="1400" dirty="0" smtClean="0">
                <a:solidFill>
                  <a:schemeClr val="tx1"/>
                </a:solidFill>
              </a:rPr>
              <a:t>L’enseignant propose divers instruments : à percussions, des flûtes, un petit piano, une petite guitare etc.</a:t>
            </a:r>
          </a:p>
          <a:p>
            <a:r>
              <a:rPr lang="fr-FR" sz="1400" u="sng" dirty="0" smtClean="0">
                <a:solidFill>
                  <a:schemeClr val="tx1"/>
                </a:solidFill>
              </a:rPr>
              <a:t>Séance 1</a:t>
            </a:r>
            <a:r>
              <a:rPr lang="fr-FR" sz="1400" dirty="0" smtClean="0">
                <a:solidFill>
                  <a:schemeClr val="tx1"/>
                </a:solidFill>
              </a:rPr>
              <a:t> : découverte libre ; chaque enfant a un instrument et recherche à s’en servir. Il apprend à </a:t>
            </a:r>
            <a:r>
              <a:rPr lang="fr-FR" sz="1400" b="1" dirty="0" smtClean="0">
                <a:solidFill>
                  <a:schemeClr val="accent6">
                    <a:lumMod val="60000"/>
                    <a:lumOff val="40000"/>
                  </a:schemeClr>
                </a:solidFill>
              </a:rPr>
              <a:t>frotter, gratter, caresser, taper, souffler, secouer</a:t>
            </a:r>
            <a:r>
              <a:rPr lang="fr-FR" sz="1400" dirty="0" smtClean="0">
                <a:solidFill>
                  <a:schemeClr val="tx1"/>
                </a:solidFill>
              </a:rPr>
              <a:t>. Ces mots feront partie du vocabulaire à retenir.</a:t>
            </a:r>
          </a:p>
          <a:p>
            <a:r>
              <a:rPr lang="fr-FR" sz="1400" u="sng" dirty="0" smtClean="0">
                <a:solidFill>
                  <a:schemeClr val="tx1"/>
                </a:solidFill>
              </a:rPr>
              <a:t>Séance 2</a:t>
            </a:r>
            <a:r>
              <a:rPr lang="fr-FR" sz="1400" dirty="0" smtClean="0">
                <a:solidFill>
                  <a:schemeClr val="tx1"/>
                </a:solidFill>
              </a:rPr>
              <a:t> : l’enseignant demande aux enfants comment ils ont joué de leur instrument. Le vocabulaire est abordé. Les enfants essaient avec un autre instrument. La boîte des instruments est en accès libre (en atelier ou lors de l’accueil).</a:t>
            </a:r>
          </a:p>
          <a:p>
            <a:endParaRPr lang="fr-FR" sz="1400" dirty="0" smtClean="0">
              <a:solidFill>
                <a:schemeClr val="tx1"/>
              </a:solidFill>
            </a:endParaRPr>
          </a:p>
          <a:p>
            <a:endParaRPr lang="fr-FR" sz="1400" dirty="0">
              <a:solidFill>
                <a:schemeClr val="tx1"/>
              </a:solidFill>
            </a:endParaRPr>
          </a:p>
          <a:p>
            <a:r>
              <a:rPr lang="fr-FR" sz="1400" b="1" dirty="0" smtClean="0">
                <a:solidFill>
                  <a:schemeClr val="tx1"/>
                </a:solidFill>
              </a:rPr>
              <a:t>Pour les élèves de MS et GS</a:t>
            </a:r>
            <a:r>
              <a:rPr lang="fr-FR" sz="1400" dirty="0" smtClean="0">
                <a:solidFill>
                  <a:schemeClr val="tx1"/>
                </a:solidFill>
              </a:rPr>
              <a:t>, la progressivité peut se faire du sac à sons vers l’instrument. Puis de l’instrument connu à l’instrument inconnu (le mbira, le tambour de mer, le bol tibétain, les cuillères canadiennes) (cf. </a:t>
            </a:r>
            <a:r>
              <a:rPr lang="fr-FR" sz="1400" dirty="0" err="1" smtClean="0">
                <a:solidFill>
                  <a:schemeClr val="tx1"/>
                </a:solidFill>
              </a:rPr>
              <a:t>powerpoint</a:t>
            </a:r>
            <a:r>
              <a:rPr lang="fr-FR" sz="1400" dirty="0">
                <a:solidFill>
                  <a:schemeClr val="tx1"/>
                </a:solidFill>
              </a:rPr>
              <a:t> </a:t>
            </a:r>
            <a:r>
              <a:rPr lang="fr-FR" sz="1400" dirty="0" smtClean="0">
                <a:solidFill>
                  <a:schemeClr val="tx1"/>
                </a:solidFill>
              </a:rPr>
              <a:t>joint).</a:t>
            </a:r>
          </a:p>
          <a:p>
            <a:r>
              <a:rPr lang="fr-FR" sz="1400" u="sng" dirty="0" smtClean="0">
                <a:solidFill>
                  <a:schemeClr val="tx1"/>
                </a:solidFill>
              </a:rPr>
              <a:t>Séance 1</a:t>
            </a:r>
            <a:r>
              <a:rPr lang="fr-FR" sz="1400" dirty="0" smtClean="0">
                <a:solidFill>
                  <a:schemeClr val="tx1"/>
                </a:solidFill>
              </a:rPr>
              <a:t> : l’enseignant apporte un sac dans lequel se trouvent divers matériaux (papier, plastique, métal, boîtes diverses, boîte avec des billes dedans, petites bouteilles d’eau avec du riz, de la farine, du sable, du sucre, des couverts etc.).</a:t>
            </a:r>
          </a:p>
          <a:p>
            <a:r>
              <a:rPr lang="fr-FR" sz="1400" dirty="0" smtClean="0">
                <a:solidFill>
                  <a:schemeClr val="tx1"/>
                </a:solidFill>
              </a:rPr>
              <a:t>Ce sac est « un sac à sons ». Les enfants choisissent un objet et essaient de faire de la musique avec. Ils montrent aux autres enfants comment ils font. Les verbes d’actions (</a:t>
            </a:r>
            <a:r>
              <a:rPr lang="fr-FR" sz="1400" dirty="0" err="1" smtClean="0">
                <a:solidFill>
                  <a:schemeClr val="tx1"/>
                </a:solidFill>
              </a:rPr>
              <a:t>cf</a:t>
            </a:r>
            <a:r>
              <a:rPr lang="fr-FR" sz="1400" dirty="0" smtClean="0">
                <a:solidFill>
                  <a:schemeClr val="tx1"/>
                </a:solidFill>
              </a:rPr>
              <a:t> paragraphe précédent) sont abordés. </a:t>
            </a:r>
          </a:p>
          <a:p>
            <a:r>
              <a:rPr lang="fr-FR" sz="1400" u="sng" dirty="0" smtClean="0">
                <a:solidFill>
                  <a:schemeClr val="tx1"/>
                </a:solidFill>
              </a:rPr>
              <a:t>Séance 2</a:t>
            </a:r>
            <a:r>
              <a:rPr lang="fr-FR" sz="1400" dirty="0" smtClean="0">
                <a:solidFill>
                  <a:schemeClr val="tx1"/>
                </a:solidFill>
              </a:rPr>
              <a:t> : les enfants se placent devant un tissu tendu. Un enfant joue derrière ce tissu avec un objet (il est non visible). Les autres enfants doivent deviner de quel objet il s’agit.</a:t>
            </a:r>
          </a:p>
          <a:p>
            <a:r>
              <a:rPr lang="fr-FR" sz="1400" u="sng" dirty="0" smtClean="0">
                <a:solidFill>
                  <a:schemeClr val="tx1"/>
                </a:solidFill>
              </a:rPr>
              <a:t>Séance 3</a:t>
            </a:r>
            <a:r>
              <a:rPr lang="fr-FR" sz="1400" dirty="0" smtClean="0">
                <a:solidFill>
                  <a:schemeClr val="tx1"/>
                </a:solidFill>
              </a:rPr>
              <a:t> : l’enseignant apporte un instrument peu familier ou inconnu des élèves. Il fait écouter les sonorités de cet instrument. Il demande aux élèves d’exprimer leur ressenti. Puis, il donne le nom de cet instrument. Il permet aux enfants d’en jouer. </a:t>
            </a:r>
          </a:p>
          <a:p>
            <a:r>
              <a:rPr lang="fr-FR" sz="1400" u="sng" dirty="0" smtClean="0">
                <a:solidFill>
                  <a:schemeClr val="tx1"/>
                </a:solidFill>
              </a:rPr>
              <a:t>Séance 4</a:t>
            </a:r>
            <a:r>
              <a:rPr lang="fr-FR" sz="1400" dirty="0" smtClean="0">
                <a:solidFill>
                  <a:schemeClr val="tx1"/>
                </a:solidFill>
              </a:rPr>
              <a:t> : présentation d’autres instruments inconnus. Après, les enfants peuvent jouer également derrière un tissu et deviner de quel instrument il s’agit. Un affichage avec les photos des instruments, leurs noms et le vocabulaire des actions est construit avec les enfants.</a:t>
            </a:r>
            <a:endParaRPr lang="fr-FR" sz="1400" dirty="0">
              <a:solidFill>
                <a:schemeClr val="tx1"/>
              </a:solidFill>
            </a:endParaRPr>
          </a:p>
        </p:txBody>
      </p:sp>
      <p:sp>
        <p:nvSpPr>
          <p:cNvPr id="5" name="Espace réservé du pied de page 4"/>
          <p:cNvSpPr>
            <a:spLocks noGrp="1"/>
          </p:cNvSpPr>
          <p:nvPr>
            <p:ph type="ftr" sz="quarter" idx="11"/>
          </p:nvPr>
        </p:nvSpPr>
        <p:spPr/>
        <p:txBody>
          <a:bodyPr/>
          <a:lstStyle/>
          <a:p>
            <a:r>
              <a:rPr lang="en-US" smtClean="0"/>
              <a:t>Lina Brudey - CPEM 76</a:t>
            </a:r>
            <a:endParaRPr lang="en-US" dirty="0"/>
          </a:p>
        </p:txBody>
      </p:sp>
    </p:spTree>
    <p:extLst>
      <p:ext uri="{BB962C8B-B14F-4D97-AF65-F5344CB8AC3E}">
        <p14:creationId xmlns:p14="http://schemas.microsoft.com/office/powerpoint/2010/main" val="35454643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71992" y="92569"/>
            <a:ext cx="2334208" cy="616558"/>
          </a:xfrm>
        </p:spPr>
        <p:txBody>
          <a:bodyPr>
            <a:normAutofit fontScale="90000"/>
          </a:bodyPr>
          <a:lstStyle/>
          <a:p>
            <a:r>
              <a:rPr lang="fr-FR" dirty="0" smtClean="0"/>
              <a:t>Cycle 2</a:t>
            </a:r>
            <a:endParaRPr lang="fr-FR" dirty="0"/>
          </a:p>
        </p:txBody>
      </p:sp>
      <p:sp>
        <p:nvSpPr>
          <p:cNvPr id="3" name="Espace réservé du contenu 2"/>
          <p:cNvSpPr>
            <a:spLocks noGrp="1"/>
          </p:cNvSpPr>
          <p:nvPr>
            <p:ph idx="1"/>
          </p:nvPr>
        </p:nvSpPr>
        <p:spPr>
          <a:xfrm>
            <a:off x="7420946" y="150321"/>
            <a:ext cx="2049626" cy="501054"/>
          </a:xfrm>
        </p:spPr>
        <p:txBody>
          <a:bodyPr>
            <a:normAutofit fontScale="55000" lnSpcReduction="20000"/>
          </a:bodyPr>
          <a:lstStyle/>
          <a:p>
            <a:pPr fontAlgn="t"/>
            <a:r>
              <a:rPr lang="fr-FR" b="1" dirty="0"/>
              <a:t>Explorer et imaginer</a:t>
            </a:r>
            <a:endParaRPr lang="fr-FR" dirty="0"/>
          </a:p>
          <a:p>
            <a:pPr fontAlgn="t"/>
            <a:r>
              <a:rPr lang="fr-FR" b="1" dirty="0"/>
              <a:t>Échanger, partager</a:t>
            </a:r>
            <a:endParaRPr lang="fr-FR" dirty="0"/>
          </a:p>
          <a:p>
            <a:pPr marL="0" indent="0">
              <a:buNone/>
            </a:pPr>
            <a:endParaRPr lang="fr-FR" dirty="0"/>
          </a:p>
        </p:txBody>
      </p:sp>
      <p:sp>
        <p:nvSpPr>
          <p:cNvPr id="4" name="Rectangle 3"/>
          <p:cNvSpPr/>
          <p:nvPr/>
        </p:nvSpPr>
        <p:spPr>
          <a:xfrm>
            <a:off x="681136" y="887342"/>
            <a:ext cx="11103429" cy="5468503"/>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400" b="1" u="sng" dirty="0" smtClean="0">
                <a:solidFill>
                  <a:schemeClr val="tx1"/>
                </a:solidFill>
              </a:rPr>
              <a:t>Découverte des instruments suivants : le mbira, le bol tibétain, le tambour de mer, les cuillères canadiennes et l’arbre musical.</a:t>
            </a:r>
          </a:p>
          <a:p>
            <a:endParaRPr lang="fr-FR" sz="1600" dirty="0">
              <a:solidFill>
                <a:schemeClr val="tx1"/>
              </a:solidFill>
            </a:endParaRPr>
          </a:p>
          <a:p>
            <a:r>
              <a:rPr lang="fr-FR" sz="1400" i="1" u="sng" dirty="0" smtClean="0">
                <a:solidFill>
                  <a:schemeClr val="tx1"/>
                </a:solidFill>
              </a:rPr>
              <a:t>Séance 1</a:t>
            </a:r>
            <a:r>
              <a:rPr lang="fr-FR" sz="1400" dirty="0" smtClean="0">
                <a:solidFill>
                  <a:schemeClr val="tx1"/>
                </a:solidFill>
              </a:rPr>
              <a:t> : l’enseignant apporte un instrument peu connu des élèves. </a:t>
            </a:r>
            <a:r>
              <a:rPr lang="fr-FR" sz="1400" b="1" u="sng" dirty="0" smtClean="0">
                <a:solidFill>
                  <a:schemeClr val="tx1"/>
                </a:solidFill>
              </a:rPr>
              <a:t>NB</a:t>
            </a:r>
            <a:r>
              <a:rPr lang="fr-FR" sz="1400" dirty="0" smtClean="0">
                <a:solidFill>
                  <a:schemeClr val="tx1"/>
                </a:solidFill>
              </a:rPr>
              <a:t> : si l’enseignant n’a pas cet instrument, une photo peut être montrée (cf. </a:t>
            </a:r>
            <a:r>
              <a:rPr lang="fr-FR" sz="1400" dirty="0" err="1" smtClean="0">
                <a:solidFill>
                  <a:schemeClr val="tx1"/>
                </a:solidFill>
              </a:rPr>
              <a:t>powerpoint</a:t>
            </a:r>
            <a:r>
              <a:rPr lang="fr-FR" sz="1400" dirty="0" smtClean="0">
                <a:solidFill>
                  <a:schemeClr val="tx1"/>
                </a:solidFill>
              </a:rPr>
              <a:t> joint).</a:t>
            </a:r>
          </a:p>
          <a:p>
            <a:r>
              <a:rPr lang="fr-FR" sz="1400" dirty="0" smtClean="0">
                <a:solidFill>
                  <a:schemeClr val="tx1"/>
                </a:solidFill>
              </a:rPr>
              <a:t>Les élèves proposent une façon d’en jouer : en le secouant, le frottant, le tapant, le caressant, le grattant etc. Ils proposent aussi d’utiliser une ou deux mains. Ils disent si les deux mains font la même chose ou des choses différentes.</a:t>
            </a:r>
          </a:p>
          <a:p>
            <a:r>
              <a:rPr lang="fr-FR" sz="1400" dirty="0" smtClean="0">
                <a:solidFill>
                  <a:schemeClr val="tx1"/>
                </a:solidFill>
              </a:rPr>
              <a:t>L’enseignant permet aux enfants de retenir les mots de vocabulaire utilisés. </a:t>
            </a:r>
          </a:p>
          <a:p>
            <a:endParaRPr lang="fr-FR" sz="1400" dirty="0" smtClean="0">
              <a:solidFill>
                <a:schemeClr val="tx1"/>
              </a:solidFill>
            </a:endParaRPr>
          </a:p>
          <a:p>
            <a:r>
              <a:rPr lang="fr-FR" sz="1400" i="1" u="sng" dirty="0" smtClean="0">
                <a:solidFill>
                  <a:schemeClr val="tx1"/>
                </a:solidFill>
              </a:rPr>
              <a:t>Séance 2</a:t>
            </a:r>
            <a:r>
              <a:rPr lang="fr-FR" sz="1400" dirty="0" smtClean="0">
                <a:solidFill>
                  <a:schemeClr val="tx1"/>
                </a:solidFill>
              </a:rPr>
              <a:t> : l’enseignant joue de cet instrument ou fait écouter un extrait musical. </a:t>
            </a:r>
            <a:r>
              <a:rPr lang="fr-FR" sz="1400" b="1" u="sng" dirty="0" smtClean="0">
                <a:solidFill>
                  <a:schemeClr val="tx1"/>
                </a:solidFill>
              </a:rPr>
              <a:t>NB</a:t>
            </a:r>
            <a:r>
              <a:rPr lang="fr-FR" sz="1400" dirty="0" smtClean="0">
                <a:solidFill>
                  <a:schemeClr val="tx1"/>
                </a:solidFill>
              </a:rPr>
              <a:t> : la vidéo peut empêcher d’imaginer comment le musicien fait pour jouer de cet instrument.</a:t>
            </a:r>
          </a:p>
          <a:p>
            <a:r>
              <a:rPr lang="fr-FR" sz="1400" dirty="0" smtClean="0">
                <a:solidFill>
                  <a:schemeClr val="tx1"/>
                </a:solidFill>
              </a:rPr>
              <a:t>Grâce à l’écoute, les enfants procèdent à une élimination des propositions de la séance 1. Ils peuvent également exprimer leurs ressentis immédiats.</a:t>
            </a:r>
          </a:p>
          <a:p>
            <a:endParaRPr lang="fr-FR" sz="1400" u="sng" dirty="0">
              <a:solidFill>
                <a:schemeClr val="tx1"/>
              </a:solidFill>
            </a:endParaRPr>
          </a:p>
          <a:p>
            <a:r>
              <a:rPr lang="fr-FR" sz="1400" u="sng" dirty="0" smtClean="0">
                <a:solidFill>
                  <a:schemeClr val="tx1"/>
                </a:solidFill>
              </a:rPr>
              <a:t>Séance 3</a:t>
            </a:r>
            <a:r>
              <a:rPr lang="fr-FR" sz="1400" dirty="0" smtClean="0">
                <a:solidFill>
                  <a:schemeClr val="tx1"/>
                </a:solidFill>
              </a:rPr>
              <a:t> : l’enseignant joue avec l’instrument ou montre une vidéo (cf. </a:t>
            </a:r>
            <a:r>
              <a:rPr lang="fr-FR" sz="1400" dirty="0" err="1" smtClean="0">
                <a:solidFill>
                  <a:schemeClr val="tx1"/>
                </a:solidFill>
              </a:rPr>
              <a:t>powerpoint</a:t>
            </a:r>
            <a:r>
              <a:rPr lang="fr-FR" sz="1400" dirty="0" smtClean="0">
                <a:solidFill>
                  <a:schemeClr val="tx1"/>
                </a:solidFill>
              </a:rPr>
              <a:t> joint). Les élèves découvrent la façon dont il peut être joué. Ils peuvent découvrir que selon la façon d’en jouer, les sonorités ou effets ne sont pas les mêmes.</a:t>
            </a:r>
          </a:p>
          <a:p>
            <a:r>
              <a:rPr lang="fr-FR" sz="1400" dirty="0" smtClean="0">
                <a:solidFill>
                  <a:schemeClr val="tx1"/>
                </a:solidFill>
              </a:rPr>
              <a:t>Exemple : pour l’arbre musical, l’enseignant peut apporter différents tubes (cf. les </a:t>
            </a:r>
            <a:r>
              <a:rPr lang="fr-FR" sz="1400" dirty="0" err="1" smtClean="0">
                <a:solidFill>
                  <a:schemeClr val="tx1"/>
                </a:solidFill>
              </a:rPr>
              <a:t>boomwhackers</a:t>
            </a:r>
            <a:r>
              <a:rPr lang="fr-FR" sz="1400" dirty="0" smtClean="0">
                <a:solidFill>
                  <a:schemeClr val="tx1"/>
                </a:solidFill>
              </a:rPr>
              <a:t> ).</a:t>
            </a:r>
          </a:p>
          <a:p>
            <a:r>
              <a:rPr lang="fr-FR" sz="1400" dirty="0" smtClean="0">
                <a:solidFill>
                  <a:schemeClr val="tx1"/>
                </a:solidFill>
              </a:rPr>
              <a:t>Les élèves découvrent que plus le tube est long plus le son est grave. Ils peuvent essayer par </a:t>
            </a:r>
          </a:p>
          <a:p>
            <a:r>
              <a:rPr lang="fr-FR" sz="1400" dirty="0" smtClean="0">
                <a:solidFill>
                  <a:schemeClr val="tx1"/>
                </a:solidFill>
              </a:rPr>
              <a:t>l’écoute de reconstruire la gamme de do-ré-mi-fa-sol.</a:t>
            </a:r>
          </a:p>
          <a:p>
            <a:endParaRPr lang="fr-FR" sz="1400" u="sng" dirty="0" smtClean="0">
              <a:solidFill>
                <a:schemeClr val="tx1"/>
              </a:solidFill>
            </a:endParaRPr>
          </a:p>
          <a:p>
            <a:r>
              <a:rPr lang="fr-FR" sz="1400" u="sng" dirty="0" smtClean="0">
                <a:solidFill>
                  <a:schemeClr val="tx1"/>
                </a:solidFill>
              </a:rPr>
              <a:t>Séance 4 </a:t>
            </a:r>
            <a:r>
              <a:rPr lang="fr-FR" sz="1400" dirty="0" smtClean="0">
                <a:solidFill>
                  <a:schemeClr val="tx1"/>
                </a:solidFill>
              </a:rPr>
              <a:t>: l’enseignant apporte un autre instrument et fait écouter un extrait musical. Il laisse les </a:t>
            </a:r>
          </a:p>
          <a:p>
            <a:r>
              <a:rPr lang="fr-FR" sz="1400" dirty="0">
                <a:solidFill>
                  <a:schemeClr val="tx1"/>
                </a:solidFill>
              </a:rPr>
              <a:t>é</a:t>
            </a:r>
            <a:r>
              <a:rPr lang="fr-FR" sz="1400" dirty="0" smtClean="0">
                <a:solidFill>
                  <a:schemeClr val="tx1"/>
                </a:solidFill>
              </a:rPr>
              <a:t>lèves s’exprimer sur leurs émotions. Il permet de construire un vocabulaire de ces émotions et d’y</a:t>
            </a:r>
          </a:p>
          <a:p>
            <a:r>
              <a:rPr lang="fr-FR" sz="1400" dirty="0">
                <a:solidFill>
                  <a:schemeClr val="tx1"/>
                </a:solidFill>
              </a:rPr>
              <a:t>a</a:t>
            </a:r>
            <a:r>
              <a:rPr lang="fr-FR" sz="1400" dirty="0" smtClean="0">
                <a:solidFill>
                  <a:schemeClr val="tx1"/>
                </a:solidFill>
              </a:rPr>
              <a:t>ssocier un instrument.</a:t>
            </a:r>
          </a:p>
          <a:p>
            <a:endParaRPr lang="fr-FR" sz="1400" u="sng" dirty="0" smtClean="0">
              <a:solidFill>
                <a:schemeClr val="tx1"/>
              </a:solidFill>
            </a:endParaRPr>
          </a:p>
          <a:p>
            <a:r>
              <a:rPr lang="fr-FR" sz="1400" u="sng" dirty="0" smtClean="0">
                <a:solidFill>
                  <a:schemeClr val="tx1"/>
                </a:solidFill>
              </a:rPr>
              <a:t>Séance 5</a:t>
            </a:r>
            <a:r>
              <a:rPr lang="fr-FR" sz="1400" dirty="0" smtClean="0">
                <a:solidFill>
                  <a:schemeClr val="tx1"/>
                </a:solidFill>
              </a:rPr>
              <a:t> : une affiche est construite par les élèves. Elle fait apparaître les photos des instruments, leurs</a:t>
            </a:r>
          </a:p>
          <a:p>
            <a:r>
              <a:rPr lang="fr-FR" sz="1400" dirty="0" smtClean="0">
                <a:solidFill>
                  <a:schemeClr val="tx1"/>
                </a:solidFill>
              </a:rPr>
              <a:t>Noms et la façon d’en jouer et les émotions ressenties ou effets musicaux.</a:t>
            </a:r>
          </a:p>
        </p:txBody>
      </p:sp>
      <p:pic>
        <p:nvPicPr>
          <p:cNvPr id="5" name="Imag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06655" y="4334697"/>
            <a:ext cx="1264881" cy="1389005"/>
          </a:xfrm>
          <a:prstGeom prst="rect">
            <a:avLst/>
          </a:prstGeom>
        </p:spPr>
      </p:pic>
      <p:cxnSp>
        <p:nvCxnSpPr>
          <p:cNvPr id="7" name="Connecteur droit avec flèche 6"/>
          <p:cNvCxnSpPr/>
          <p:nvPr/>
        </p:nvCxnSpPr>
        <p:spPr>
          <a:xfrm>
            <a:off x="8841968" y="4397162"/>
            <a:ext cx="979715" cy="24134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 name="Espace réservé du pied de page 5"/>
          <p:cNvSpPr>
            <a:spLocks noGrp="1"/>
          </p:cNvSpPr>
          <p:nvPr>
            <p:ph type="ftr" sz="quarter" idx="11"/>
          </p:nvPr>
        </p:nvSpPr>
        <p:spPr/>
        <p:txBody>
          <a:bodyPr/>
          <a:lstStyle/>
          <a:p>
            <a:r>
              <a:rPr lang="en-US" smtClean="0"/>
              <a:t>Lina Brudey - CPEM 76</a:t>
            </a:r>
            <a:endParaRPr lang="en-US" dirty="0"/>
          </a:p>
        </p:txBody>
      </p:sp>
    </p:spTree>
    <p:extLst>
      <p:ext uri="{BB962C8B-B14F-4D97-AF65-F5344CB8AC3E}">
        <p14:creationId xmlns:p14="http://schemas.microsoft.com/office/powerpoint/2010/main" val="14527172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409925" y="201894"/>
            <a:ext cx="2306216" cy="495260"/>
          </a:xfrm>
        </p:spPr>
        <p:txBody>
          <a:bodyPr>
            <a:normAutofit fontScale="90000"/>
          </a:bodyPr>
          <a:lstStyle/>
          <a:p>
            <a:r>
              <a:rPr lang="fr-FR" dirty="0" smtClean="0"/>
              <a:t>Cycle 3</a:t>
            </a:r>
            <a:endParaRPr lang="fr-FR" dirty="0"/>
          </a:p>
        </p:txBody>
      </p:sp>
      <p:sp>
        <p:nvSpPr>
          <p:cNvPr id="3" name="Espace réservé du contenu 2"/>
          <p:cNvSpPr>
            <a:spLocks noGrp="1"/>
          </p:cNvSpPr>
          <p:nvPr>
            <p:ph idx="1"/>
          </p:nvPr>
        </p:nvSpPr>
        <p:spPr>
          <a:xfrm>
            <a:off x="6340151" y="201894"/>
            <a:ext cx="3093098" cy="495260"/>
          </a:xfrm>
        </p:spPr>
        <p:txBody>
          <a:bodyPr>
            <a:normAutofit fontScale="55000" lnSpcReduction="20000"/>
          </a:bodyPr>
          <a:lstStyle/>
          <a:p>
            <a:pPr fontAlgn="t"/>
            <a:r>
              <a:rPr lang="fr-FR" b="1" dirty="0"/>
              <a:t>Explorer, imaginer et créer</a:t>
            </a:r>
            <a:endParaRPr lang="fr-FR" dirty="0"/>
          </a:p>
          <a:p>
            <a:pPr fontAlgn="t"/>
            <a:r>
              <a:rPr lang="fr-FR" b="1" dirty="0"/>
              <a:t>Échanger, partager et argumenter</a:t>
            </a:r>
            <a:endParaRPr lang="fr-FR" dirty="0"/>
          </a:p>
          <a:p>
            <a:pPr marL="0" indent="0" fontAlgn="t">
              <a:buNone/>
            </a:pPr>
            <a:endParaRPr lang="fr-FR" dirty="0"/>
          </a:p>
          <a:p>
            <a:pPr marL="0" indent="0">
              <a:buNone/>
            </a:pPr>
            <a:endParaRPr lang="fr-FR" dirty="0"/>
          </a:p>
        </p:txBody>
      </p:sp>
      <p:sp>
        <p:nvSpPr>
          <p:cNvPr id="4" name="Rectangle 3"/>
          <p:cNvSpPr/>
          <p:nvPr/>
        </p:nvSpPr>
        <p:spPr>
          <a:xfrm>
            <a:off x="685800" y="840347"/>
            <a:ext cx="11000792" cy="5541198"/>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600" b="1" u="sng" dirty="0" smtClean="0">
                <a:solidFill>
                  <a:schemeClr val="tx1"/>
                </a:solidFill>
              </a:rPr>
              <a:t>Découverte des instruments suivants : l’</a:t>
            </a:r>
            <a:r>
              <a:rPr lang="fr-FR" sz="1600" b="1" u="sng" dirty="0" err="1" smtClean="0">
                <a:solidFill>
                  <a:schemeClr val="tx1"/>
                </a:solidFill>
              </a:rPr>
              <a:t>hydraulophone</a:t>
            </a:r>
            <a:r>
              <a:rPr lang="fr-FR" sz="1600" b="1" u="sng" dirty="0" smtClean="0">
                <a:solidFill>
                  <a:schemeClr val="tx1"/>
                </a:solidFill>
              </a:rPr>
              <a:t> et le </a:t>
            </a:r>
            <a:r>
              <a:rPr lang="fr-FR" sz="1600" b="1" u="sng" dirty="0" err="1" smtClean="0">
                <a:solidFill>
                  <a:schemeClr val="tx1"/>
                </a:solidFill>
              </a:rPr>
              <a:t>thérémine</a:t>
            </a:r>
            <a:endParaRPr lang="fr-FR" sz="1600" b="1" u="sng" dirty="0" smtClean="0">
              <a:solidFill>
                <a:schemeClr val="tx1"/>
              </a:solidFill>
            </a:endParaRPr>
          </a:p>
          <a:p>
            <a:endParaRPr lang="fr-FR" b="1" u="sng" dirty="0">
              <a:solidFill>
                <a:schemeClr val="tx1"/>
              </a:solidFill>
            </a:endParaRPr>
          </a:p>
          <a:p>
            <a:r>
              <a:rPr lang="fr-FR" sz="1400" u="sng" dirty="0" smtClean="0">
                <a:solidFill>
                  <a:schemeClr val="tx1"/>
                </a:solidFill>
              </a:rPr>
              <a:t>Séance 1</a:t>
            </a:r>
            <a:r>
              <a:rPr lang="fr-FR" sz="1400" dirty="0" smtClean="0">
                <a:solidFill>
                  <a:schemeClr val="tx1"/>
                </a:solidFill>
              </a:rPr>
              <a:t> : l’enseignant présente un instrument inconnu. Les élèves voient la photo. Ils essaient de proposer la façon d’en jouer. Le vocabulaire de la musique est réinvesti (frotter, secouer, gratter, taper, caresser etc.)</a:t>
            </a:r>
          </a:p>
          <a:p>
            <a:r>
              <a:rPr lang="fr-FR" sz="1400" dirty="0" smtClean="0">
                <a:solidFill>
                  <a:schemeClr val="tx1"/>
                </a:solidFill>
              </a:rPr>
              <a:t>Les élèves doivent s’appuyer sur des éléments constituant l’instrument (sa forme, sa matière, sa taille, etc.)</a:t>
            </a:r>
          </a:p>
          <a:p>
            <a:endParaRPr lang="fr-FR" sz="1400" dirty="0" smtClean="0">
              <a:solidFill>
                <a:schemeClr val="tx1"/>
              </a:solidFill>
            </a:endParaRPr>
          </a:p>
          <a:p>
            <a:r>
              <a:rPr lang="fr-FR" sz="1400" u="sng" dirty="0" smtClean="0">
                <a:solidFill>
                  <a:schemeClr val="tx1"/>
                </a:solidFill>
              </a:rPr>
              <a:t>Séance 2</a:t>
            </a:r>
            <a:r>
              <a:rPr lang="fr-FR" sz="1400" dirty="0" smtClean="0">
                <a:solidFill>
                  <a:schemeClr val="tx1"/>
                </a:solidFill>
              </a:rPr>
              <a:t> : l’enseignant propose de comparer cet instrument à un autre instrument connu.</a:t>
            </a:r>
          </a:p>
          <a:p>
            <a:r>
              <a:rPr lang="fr-FR" sz="1400" u="sng" dirty="0" smtClean="0">
                <a:solidFill>
                  <a:schemeClr val="tx1"/>
                </a:solidFill>
              </a:rPr>
              <a:t>Exemple pour l’</a:t>
            </a:r>
            <a:r>
              <a:rPr lang="fr-FR" sz="1400" u="sng" dirty="0" err="1" smtClean="0">
                <a:solidFill>
                  <a:schemeClr val="tx1"/>
                </a:solidFill>
              </a:rPr>
              <a:t>hydraulophone</a:t>
            </a:r>
            <a:r>
              <a:rPr lang="fr-FR" sz="1400" u="sng" dirty="0" smtClean="0">
                <a:solidFill>
                  <a:schemeClr val="tx1"/>
                </a:solidFill>
              </a:rPr>
              <a:t> </a:t>
            </a:r>
            <a:r>
              <a:rPr lang="fr-FR" sz="1400" dirty="0" smtClean="0">
                <a:solidFill>
                  <a:schemeClr val="tx1"/>
                </a:solidFill>
              </a:rPr>
              <a:t>: l’enseignant apporte une trompette (ou un instrument à vent de son choix). Il demande aux enfants d’expliquer comment les sons sortent de cet instrument. C’est l’air soufflé dans l’embouchure </a:t>
            </a:r>
          </a:p>
          <a:p>
            <a:r>
              <a:rPr lang="fr-FR" sz="1400" dirty="0" smtClean="0">
                <a:solidFill>
                  <a:schemeClr val="tx1"/>
                </a:solidFill>
              </a:rPr>
              <a:t>qui provoque une vibration sonore. Les lèvres doivent être pincées. Enlever l’embouchure et </a:t>
            </a:r>
          </a:p>
          <a:p>
            <a:r>
              <a:rPr lang="fr-FR" sz="1400" dirty="0" smtClean="0">
                <a:solidFill>
                  <a:schemeClr val="tx1"/>
                </a:solidFill>
              </a:rPr>
              <a:t>souffler dedans. </a:t>
            </a:r>
          </a:p>
          <a:p>
            <a:r>
              <a:rPr lang="fr-FR" sz="1400" dirty="0" smtClean="0">
                <a:solidFill>
                  <a:schemeClr val="tx1"/>
                </a:solidFill>
              </a:rPr>
              <a:t>Ensuite, selon la longueur du tube, le son est grave (tube long ou en cylindre) ou aigu (tube droit </a:t>
            </a:r>
          </a:p>
          <a:p>
            <a:r>
              <a:rPr lang="fr-FR" sz="1400" dirty="0" smtClean="0">
                <a:solidFill>
                  <a:schemeClr val="tx1"/>
                </a:solidFill>
              </a:rPr>
              <a:t>et court). Alors, l’enseignant explique que l’</a:t>
            </a:r>
            <a:r>
              <a:rPr lang="fr-FR" sz="1400" dirty="0" err="1" smtClean="0">
                <a:solidFill>
                  <a:schemeClr val="tx1"/>
                </a:solidFill>
              </a:rPr>
              <a:t>hydraulophone</a:t>
            </a:r>
            <a:r>
              <a:rPr lang="fr-FR" sz="1400" dirty="0" smtClean="0">
                <a:solidFill>
                  <a:schemeClr val="tx1"/>
                </a:solidFill>
              </a:rPr>
              <a:t> agit de la même façon mais avec l’eau </a:t>
            </a:r>
          </a:p>
          <a:p>
            <a:r>
              <a:rPr lang="fr-FR" sz="1400" dirty="0" smtClean="0">
                <a:solidFill>
                  <a:schemeClr val="tx1"/>
                </a:solidFill>
              </a:rPr>
              <a:t>à la place de l’air. Le musicien place ses doigts sur les trous pour permettre au son de sortir </a:t>
            </a:r>
          </a:p>
          <a:p>
            <a:r>
              <a:rPr lang="fr-FR" sz="1400" dirty="0" smtClean="0">
                <a:solidFill>
                  <a:schemeClr val="tx1"/>
                </a:solidFill>
              </a:rPr>
              <a:t>(comme pour les pistons de la trompette).</a:t>
            </a:r>
          </a:p>
          <a:p>
            <a:r>
              <a:rPr lang="fr-FR" sz="1400" u="sng" dirty="0" smtClean="0">
                <a:solidFill>
                  <a:schemeClr val="tx1"/>
                </a:solidFill>
              </a:rPr>
              <a:t>Exemple pour le </a:t>
            </a:r>
            <a:r>
              <a:rPr lang="fr-FR" sz="1400" u="sng" dirty="0" err="1" smtClean="0">
                <a:solidFill>
                  <a:schemeClr val="tx1"/>
                </a:solidFill>
              </a:rPr>
              <a:t>thérémine</a:t>
            </a:r>
            <a:r>
              <a:rPr lang="fr-FR" sz="1400" u="sng" dirty="0" smtClean="0">
                <a:solidFill>
                  <a:schemeClr val="tx1"/>
                </a:solidFill>
              </a:rPr>
              <a:t> </a:t>
            </a:r>
            <a:r>
              <a:rPr lang="fr-FR" sz="1400" dirty="0" smtClean="0">
                <a:solidFill>
                  <a:schemeClr val="tx1"/>
                </a:solidFill>
              </a:rPr>
              <a:t>: l’enseignant montre que les antennes réagissent aux vibrations. Une antenne TV réagit aux mouvements environnants (cela se voit sur l’image de la TV). Le </a:t>
            </a:r>
            <a:r>
              <a:rPr lang="fr-FR" sz="1400" dirty="0" err="1" smtClean="0">
                <a:solidFill>
                  <a:schemeClr val="tx1"/>
                </a:solidFill>
              </a:rPr>
              <a:t>thérémine</a:t>
            </a:r>
            <a:r>
              <a:rPr lang="fr-FR" sz="1400" dirty="0" smtClean="0">
                <a:solidFill>
                  <a:schemeClr val="tx1"/>
                </a:solidFill>
              </a:rPr>
              <a:t>, lui, réagit avec deux antennes, la verticale pour la hauteur de sons et l’horizontale pour le volume. C’est un phénomène physique donc scientifique.</a:t>
            </a:r>
          </a:p>
          <a:p>
            <a:endParaRPr lang="fr-FR" sz="1400" dirty="0" smtClean="0">
              <a:solidFill>
                <a:schemeClr val="tx1"/>
              </a:solidFill>
            </a:endParaRPr>
          </a:p>
          <a:p>
            <a:r>
              <a:rPr lang="fr-FR" sz="1400" u="sng" dirty="0" smtClean="0">
                <a:solidFill>
                  <a:schemeClr val="tx1"/>
                </a:solidFill>
              </a:rPr>
              <a:t>Séance 3</a:t>
            </a:r>
            <a:r>
              <a:rPr lang="fr-FR" sz="1400" dirty="0" smtClean="0">
                <a:solidFill>
                  <a:schemeClr val="tx1"/>
                </a:solidFill>
              </a:rPr>
              <a:t> : les élèves écoutent des extraits musicaux avec ces instruments. Ils expriment leurs ressentis et parlent des émotions ressenties. Le vocabulaire des émotions est noté. Les enfants essaient d’associer des hauteurs ou timbres à certaines émotions.</a:t>
            </a:r>
          </a:p>
          <a:p>
            <a:endParaRPr lang="fr-FR" sz="1400" dirty="0" smtClean="0">
              <a:solidFill>
                <a:schemeClr val="tx1"/>
              </a:solidFill>
            </a:endParaRPr>
          </a:p>
          <a:p>
            <a:r>
              <a:rPr lang="fr-FR" sz="1400" u="sng" dirty="0" smtClean="0">
                <a:solidFill>
                  <a:schemeClr val="tx1"/>
                </a:solidFill>
              </a:rPr>
              <a:t>Séance 4</a:t>
            </a:r>
            <a:r>
              <a:rPr lang="fr-FR" sz="1400" dirty="0" smtClean="0">
                <a:solidFill>
                  <a:schemeClr val="tx1"/>
                </a:solidFill>
              </a:rPr>
              <a:t> : </a:t>
            </a:r>
            <a:r>
              <a:rPr lang="fr-FR" sz="1400" dirty="0">
                <a:solidFill>
                  <a:schemeClr val="tx1"/>
                </a:solidFill>
              </a:rPr>
              <a:t>une affiche est construite par les élèves. Elle fait apparaître les photos des instruments, </a:t>
            </a:r>
            <a:r>
              <a:rPr lang="fr-FR" sz="1400" dirty="0" smtClean="0">
                <a:solidFill>
                  <a:schemeClr val="tx1"/>
                </a:solidFill>
              </a:rPr>
              <a:t>leurs noms, </a:t>
            </a:r>
            <a:r>
              <a:rPr lang="fr-FR" sz="1400" dirty="0">
                <a:solidFill>
                  <a:schemeClr val="tx1"/>
                </a:solidFill>
              </a:rPr>
              <a:t>la façon d’en jouer et les émotions </a:t>
            </a:r>
            <a:r>
              <a:rPr lang="fr-FR" sz="1400" dirty="0" smtClean="0">
                <a:solidFill>
                  <a:schemeClr val="tx1"/>
                </a:solidFill>
              </a:rPr>
              <a:t>ressenties </a:t>
            </a:r>
            <a:r>
              <a:rPr lang="fr-FR" sz="1400" dirty="0">
                <a:solidFill>
                  <a:schemeClr val="tx1"/>
                </a:solidFill>
              </a:rPr>
              <a:t>ou effets </a:t>
            </a:r>
            <a:r>
              <a:rPr lang="fr-FR" sz="1400" dirty="0" smtClean="0">
                <a:solidFill>
                  <a:schemeClr val="tx1"/>
                </a:solidFill>
              </a:rPr>
              <a:t>musicaux souhaités.</a:t>
            </a:r>
            <a:endParaRPr lang="fr-FR" sz="1400" dirty="0">
              <a:solidFill>
                <a:schemeClr val="tx1"/>
              </a:solidFill>
            </a:endParaRPr>
          </a:p>
          <a:p>
            <a:endParaRPr lang="fr-FR" sz="1400" dirty="0">
              <a:solidFill>
                <a:schemeClr val="tx1"/>
              </a:solidFill>
            </a:endParaRPr>
          </a:p>
        </p:txBody>
      </p:sp>
      <p:pic>
        <p:nvPicPr>
          <p:cNvPr id="5" name="Imag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69235" y="3034631"/>
            <a:ext cx="1014315" cy="1152631"/>
          </a:xfrm>
          <a:prstGeom prst="rect">
            <a:avLst/>
          </a:prstGeom>
        </p:spPr>
      </p:pic>
      <p:cxnSp>
        <p:nvCxnSpPr>
          <p:cNvPr id="7" name="Connecteur droit avec flèche 6"/>
          <p:cNvCxnSpPr/>
          <p:nvPr/>
        </p:nvCxnSpPr>
        <p:spPr>
          <a:xfrm>
            <a:off x="9062745" y="3034631"/>
            <a:ext cx="606490" cy="22393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 name="Espace réservé du pied de page 5"/>
          <p:cNvSpPr>
            <a:spLocks noGrp="1"/>
          </p:cNvSpPr>
          <p:nvPr>
            <p:ph type="ftr" sz="quarter" idx="11"/>
          </p:nvPr>
        </p:nvSpPr>
        <p:spPr/>
        <p:txBody>
          <a:bodyPr/>
          <a:lstStyle/>
          <a:p>
            <a:r>
              <a:rPr lang="en-US" smtClean="0"/>
              <a:t>Lina Brudey - CPEM 76</a:t>
            </a:r>
            <a:endParaRPr lang="en-US" dirty="0"/>
          </a:p>
        </p:txBody>
      </p:sp>
    </p:spTree>
    <p:extLst>
      <p:ext uri="{BB962C8B-B14F-4D97-AF65-F5344CB8AC3E}">
        <p14:creationId xmlns:p14="http://schemas.microsoft.com/office/powerpoint/2010/main" val="1728265768"/>
      </p:ext>
    </p:extLst>
  </p:cSld>
  <p:clrMapOvr>
    <a:masterClrMapping/>
  </p:clrMapOvr>
  <p:timing>
    <p:tnLst>
      <p:par>
        <p:cTn id="1" dur="indefinite" restart="never" nodeType="tmRoot"/>
      </p:par>
    </p:tnLst>
  </p:timing>
</p:sld>
</file>

<file path=ppt/theme/theme1.xml><?xml version="1.0" encoding="utf-8"?>
<a:theme xmlns:a="http://schemas.openxmlformats.org/drawingml/2006/main" name="Traînée de condensation">
  <a:themeElements>
    <a:clrScheme name="Vapor Trail">
      <a:dk1>
        <a:sysClr val="windowText" lastClr="000000"/>
      </a:dk1>
      <a:lt1>
        <a:sysClr val="window" lastClr="FFFFFF"/>
      </a:lt1>
      <a:dk2>
        <a:srgbClr val="454545"/>
      </a:dk2>
      <a:lt2>
        <a:srgbClr val="DADADA"/>
      </a:lt2>
      <a:accent1>
        <a:srgbClr val="E5224E"/>
      </a:accent1>
      <a:accent2>
        <a:srgbClr val="9D074E"/>
      </a:accent2>
      <a:accent3>
        <a:srgbClr val="7F2294"/>
      </a:accent3>
      <a:accent4>
        <a:srgbClr val="8D65EA"/>
      </a:accent4>
      <a:accent5>
        <a:srgbClr val="588FE2"/>
      </a:accent5>
      <a:accent6>
        <a:srgbClr val="127CA4"/>
      </a:accent6>
      <a:hlink>
        <a:srgbClr val="FB4AB6"/>
      </a:hlink>
      <a:folHlink>
        <a:srgbClr val="F98FE9"/>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6DB8EB18-3657-4051-A897-2ED38832359E}"/>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TM04033937[[fn=Traînée de condensation]]</Template>
  <TotalTime>101</TotalTime>
  <Words>989</Words>
  <Application>Microsoft Office PowerPoint</Application>
  <PresentationFormat>Grand écran</PresentationFormat>
  <Paragraphs>66</Paragraphs>
  <Slides>4</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4</vt:i4>
      </vt:variant>
    </vt:vector>
  </HeadingPairs>
  <TitlesOfParts>
    <vt:vector size="8" baseType="lpstr">
      <vt:lpstr>Arial</vt:lpstr>
      <vt:lpstr>Calibri</vt:lpstr>
      <vt:lpstr>Century Gothic</vt:lpstr>
      <vt:lpstr>Traînée de condensation</vt:lpstr>
      <vt:lpstr>Étranges  objets</vt:lpstr>
      <vt:lpstr>Cycle 1</vt:lpstr>
      <vt:lpstr>Cycle 2</vt:lpstr>
      <vt:lpstr>Cycle 3</vt:lpstr>
    </vt:vector>
  </TitlesOfParts>
  <Company>Rectorat de Rouen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Étranges  objets</dc:title>
  <dc:creator>Utilisateur Windows</dc:creator>
  <cp:lastModifiedBy>Utilisateur Windows</cp:lastModifiedBy>
  <cp:revision>15</cp:revision>
  <dcterms:created xsi:type="dcterms:W3CDTF">2018-10-14T17:44:27Z</dcterms:created>
  <dcterms:modified xsi:type="dcterms:W3CDTF">2018-10-14T19:33:41Z</dcterms:modified>
</cp:coreProperties>
</file>