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2" r:id="rId2"/>
    <p:sldId id="257" r:id="rId3"/>
    <p:sldId id="258" r:id="rId4"/>
    <p:sldId id="259" r:id="rId5"/>
    <p:sldId id="260" r:id="rId6"/>
    <p:sldId id="261" r:id="rId7"/>
    <p:sldId id="262" r:id="rId8"/>
    <p:sldId id="308" r:id="rId9"/>
    <p:sldId id="275" r:id="rId10"/>
    <p:sldId id="263" r:id="rId11"/>
    <p:sldId id="264" r:id="rId12"/>
    <p:sldId id="269" r:id="rId13"/>
    <p:sldId id="268" r:id="rId14"/>
    <p:sldId id="265" r:id="rId15"/>
    <p:sldId id="272" r:id="rId16"/>
    <p:sldId id="309" r:id="rId17"/>
    <p:sldId id="267" r:id="rId18"/>
    <p:sldId id="270" r:id="rId19"/>
    <p:sldId id="271" r:id="rId20"/>
    <p:sldId id="273" r:id="rId21"/>
    <p:sldId id="310" r:id="rId22"/>
    <p:sldId id="276" r:id="rId23"/>
    <p:sldId id="277" r:id="rId24"/>
    <p:sldId id="280" r:id="rId25"/>
    <p:sldId id="311" r:id="rId26"/>
    <p:sldId id="279" r:id="rId27"/>
    <p:sldId id="282" r:id="rId28"/>
    <p:sldId id="281" r:id="rId29"/>
    <p:sldId id="283" r:id="rId30"/>
    <p:sldId id="284" r:id="rId31"/>
    <p:sldId id="285" r:id="rId32"/>
    <p:sldId id="286" r:id="rId33"/>
    <p:sldId id="287" r:id="rId34"/>
    <p:sldId id="288" r:id="rId35"/>
    <p:sldId id="289"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4B353-EFDB-42C1-9685-D526A385FB9F}" type="datetimeFigureOut">
              <a:rPr lang="fr-FR" smtClean="0"/>
              <a:t>09/01/2020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B714F-85A3-405C-8301-429CE65933BC}" type="slidenum">
              <a:rPr lang="fr-FR" smtClean="0"/>
              <a:t>‹N°›</a:t>
            </a:fld>
            <a:endParaRPr lang="fr-FR"/>
          </a:p>
        </p:txBody>
      </p:sp>
    </p:spTree>
    <p:extLst>
      <p:ext uri="{BB962C8B-B14F-4D97-AF65-F5344CB8AC3E}">
        <p14:creationId xmlns:p14="http://schemas.microsoft.com/office/powerpoint/2010/main" val="381058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Cornelius </a:t>
            </a:r>
            <a:r>
              <a:rPr lang="fr-FR" dirty="0" err="1" smtClean="0"/>
              <a:t>Cardew</a:t>
            </a:r>
            <a:r>
              <a:rPr lang="fr-FR" dirty="0" smtClean="0"/>
              <a:t> (1936-1981) </a:t>
            </a:r>
            <a:r>
              <a:rPr lang="fr-FR" i="1" dirty="0" err="1" smtClean="0"/>
              <a:t>Treatise</a:t>
            </a:r>
            <a:r>
              <a:rPr lang="fr-FR" dirty="0" smtClean="0"/>
              <a:t>  dont il compose les 193 pages de 1963 à 1967 est son chef-d'œuvre.</a:t>
            </a:r>
          </a:p>
          <a:p>
            <a:endParaRPr lang="fr-FR" dirty="0" smtClean="0"/>
          </a:p>
          <a:p>
            <a:r>
              <a:rPr lang="fr-FR" dirty="0" smtClean="0"/>
              <a:t> Avec cette œuvre, il s’éloigne presque totalement de la notation musicale traditionnelle. </a:t>
            </a:r>
          </a:p>
          <a:p>
            <a:endParaRPr lang="fr-FR" i="1" dirty="0" smtClean="0"/>
          </a:p>
          <a:p>
            <a:r>
              <a:rPr lang="fr-FR" i="1" dirty="0" err="1" smtClean="0"/>
              <a:t>Treatise</a:t>
            </a:r>
            <a:r>
              <a:rPr lang="fr-FR" dirty="0" smtClean="0"/>
              <a:t> est un ensemble de formes géométriques enchevêtrées, traversé par une droite centrale qui sert généralement de repère tout au long de la partition. L’instrumentation et le nombre d’interprètes sont libres. Il s’agit d’établir des rapports entre les formes graphiques et l’exécution. Il n’y a pas de règles prédéfinies ; chaque groupe d’interprètes établit ses propres rapports et les traduit musicalement. </a:t>
            </a:r>
            <a:r>
              <a:rPr lang="fr-FR" dirty="0" err="1" smtClean="0"/>
              <a:t>Cardew</a:t>
            </a:r>
            <a:r>
              <a:rPr lang="fr-FR" dirty="0" smtClean="0"/>
              <a:t> espère ainsi attirer ce qu’il appelle les « innocents musicaux », qui donneront, pense-t-il, les meilleures interprétations de l’œuvre. La partition est très riche et inspire beaucoup de musiciens.</a:t>
            </a:r>
          </a:p>
          <a:p>
            <a:endParaRPr lang="fr-FR" dirty="0" smtClean="0"/>
          </a:p>
          <a:p>
            <a:endParaRPr lang="fr-FR" dirty="0" smtClean="0"/>
          </a:p>
          <a:p>
            <a:r>
              <a:rPr lang="fr-FR" dirty="0" smtClean="0"/>
              <a:t>Dès lors, ces propositions graphiques peuvent être exposées. En 1993, la galerie Lara </a:t>
            </a:r>
            <a:r>
              <a:rPr lang="fr-FR" dirty="0" err="1" smtClean="0"/>
              <a:t>Vincy</a:t>
            </a:r>
            <a:r>
              <a:rPr lang="fr-FR" dirty="0" smtClean="0"/>
              <a:t> présente à Paris </a:t>
            </a:r>
            <a:r>
              <a:rPr lang="fr-FR" i="1" dirty="0" smtClean="0"/>
              <a:t>Salon de musique, suite de printemps</a:t>
            </a:r>
            <a:r>
              <a:rPr lang="fr-FR" dirty="0" smtClean="0"/>
              <a:t> où des partitions et des notations de musiciens artistes et poètes, de John Cage à Henri Chopin, d'Esther Ferrer à Robert </a:t>
            </a:r>
            <a:r>
              <a:rPr lang="fr-FR" dirty="0" err="1" smtClean="0"/>
              <a:t>Filliou</a:t>
            </a:r>
            <a:r>
              <a:rPr lang="fr-FR" dirty="0" smtClean="0"/>
              <a:t>, de Joël Hubaut à Milan </a:t>
            </a:r>
            <a:r>
              <a:rPr lang="fr-FR" dirty="0" err="1" smtClean="0"/>
              <a:t>Knizak</a:t>
            </a:r>
            <a:r>
              <a:rPr lang="fr-FR" dirty="0" smtClean="0"/>
              <a:t>, de Paul </a:t>
            </a:r>
            <a:r>
              <a:rPr lang="fr-FR" dirty="0" err="1" smtClean="0"/>
              <a:t>Panhuysen</a:t>
            </a:r>
            <a:r>
              <a:rPr lang="fr-FR" dirty="0" smtClean="0"/>
              <a:t> à Karlheinz Stockhausen, étaient exposées pour leurs potentialités iconiques.</a:t>
            </a:r>
          </a:p>
          <a:p>
            <a:r>
              <a:rPr lang="fr-FR" dirty="0" smtClean="0"/>
              <a:t>Cette convergence entre le phénomène sonore et la nature spatiale de sa représentation se retrouve dans </a:t>
            </a:r>
            <a:r>
              <a:rPr lang="fr-FR" i="1" dirty="0" err="1" smtClean="0"/>
              <a:t>Volumina</a:t>
            </a:r>
            <a:r>
              <a:rPr lang="fr-FR" dirty="0" smtClean="0"/>
              <a:t> de Ligeti, partition pour orgue, où des clusters (littéralement des "notes agglomérées" des grappes de sons très serrés, en accords compacts qu'utilisa pour la première fois en 1912, d'après René Block dans </a:t>
            </a:r>
            <a:r>
              <a:rPr lang="fr-FR" i="1" dirty="0" smtClean="0"/>
              <a:t>A la recherche de la musique jaune</a:t>
            </a:r>
            <a:r>
              <a:rPr lang="fr-FR" dirty="0" smtClean="0"/>
              <a:t>, Henry </a:t>
            </a:r>
            <a:r>
              <a:rPr lang="fr-FR" dirty="0" err="1" smtClean="0"/>
              <a:t>Cowell</a:t>
            </a:r>
            <a:r>
              <a:rPr lang="fr-FR" dirty="0" smtClean="0"/>
              <a:t>, le professeur de John Cage), ces clusters figurent donc des masses noires plus ou moins épaisses. Tentation de la fusion du concept de temps dans l'espace de la page et des signes, à travers une notation qui livre une idée d'image en liaison avec la peinture. György Ligeti indique que le principe de notation de ses </a:t>
            </a:r>
            <a:r>
              <a:rPr lang="fr-FR" dirty="0" err="1" smtClean="0"/>
              <a:t>oeuvres</a:t>
            </a:r>
            <a:r>
              <a:rPr lang="fr-FR" dirty="0" smtClean="0"/>
              <a:t> lui vient d'un tableau exécuté par Klee (d'après François Sabatier, Miroirs de la musique, la musique et ses correspondances avec la littérature et les beaux-arts XIX-</a:t>
            </a:r>
            <a:r>
              <a:rPr lang="fr-FR" dirty="0" err="1" smtClean="0"/>
              <a:t>Xxe</a:t>
            </a:r>
            <a:r>
              <a:rPr lang="fr-FR" dirty="0" smtClean="0"/>
              <a:t> siècles , Fayard, 1995)</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36F90E5-A0DD-4A9E-B4C9-3682E0AE8FE5}" type="slidenum">
              <a:rPr lang="fr-FR" smtClean="0"/>
              <a:t>11</a:t>
            </a:fld>
            <a:endParaRPr lang="fr-FR"/>
          </a:p>
        </p:txBody>
      </p:sp>
    </p:spTree>
    <p:extLst>
      <p:ext uri="{BB962C8B-B14F-4D97-AF65-F5344CB8AC3E}">
        <p14:creationId xmlns:p14="http://schemas.microsoft.com/office/powerpoint/2010/main" val="426779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i="0" kern="1200" dirty="0">
                <a:solidFill>
                  <a:schemeClr val="tx1"/>
                </a:solidFill>
                <a:effectLst/>
                <a:latin typeface="+mn-lt"/>
                <a:ea typeface="+mn-ea"/>
                <a:cs typeface="+mn-cs"/>
              </a:rPr>
              <a:t>Water Music:</a:t>
            </a:r>
            <a:r>
              <a:rPr lang="en-US" sz="1200" b="0" i="0" kern="1200" dirty="0">
                <a:solidFill>
                  <a:schemeClr val="tx1"/>
                </a:solidFill>
                <a:effectLst/>
                <a:latin typeface="+mn-lt"/>
                <a:ea typeface="+mn-ea"/>
                <a:cs typeface="+mn-cs"/>
              </a:rPr>
              <a:t> Falling Stars’ mix of sheet-music elements and the natural environment echoes avant-garde graphic scores, such as sound artist Stephen </a:t>
            </a:r>
            <a:r>
              <a:rPr lang="en-US" sz="1200" b="0" i="0" kern="1200" dirty="0" err="1">
                <a:solidFill>
                  <a:schemeClr val="tx1"/>
                </a:solidFill>
                <a:effectLst/>
                <a:latin typeface="+mn-lt"/>
                <a:ea typeface="+mn-ea"/>
                <a:cs typeface="+mn-cs"/>
              </a:rPr>
              <a:t>Vitiello’s</a:t>
            </a:r>
            <a:r>
              <a:rPr lang="en-US" sz="1200" b="0" i="0" kern="1200" dirty="0">
                <a:solidFill>
                  <a:schemeClr val="tx1"/>
                </a:solidFill>
                <a:effectLst/>
                <a:latin typeface="+mn-lt"/>
                <a:ea typeface="+mn-ea"/>
                <a:cs typeface="+mn-cs"/>
              </a:rPr>
              <a:t> “Reed Music,” shown here, which superimposes sheet music onto a photo of reeds in a pond</a:t>
            </a:r>
            <a:r>
              <a:rPr lang="en-US" sz="1200" b="0" i="0" kern="1200" dirty="0" smtClean="0">
                <a:solidFill>
                  <a:schemeClr val="tx1"/>
                </a:solidFill>
                <a:effectLst/>
                <a:latin typeface="+mn-lt"/>
                <a:ea typeface="+mn-ea"/>
                <a:cs typeface="+mn-cs"/>
              </a:rPr>
              <a:t>.</a:t>
            </a:r>
          </a:p>
          <a:p>
            <a:r>
              <a:rPr lang="fr-FR" dirty="0" smtClean="0"/>
              <a:t>L’environnement naturel est une source d’inspiration commune dans la musique expérimentale, et </a:t>
            </a:r>
            <a:r>
              <a:rPr lang="fr-FR" dirty="0" err="1" smtClean="0"/>
              <a:t>Falling</a:t>
            </a:r>
            <a:r>
              <a:rPr lang="fr-FR" dirty="0" smtClean="0"/>
              <a:t> Stars pourrait même aider certains utilisateurs intrigués à retrouver des personnalités telles que Stephen </a:t>
            </a:r>
            <a:r>
              <a:rPr lang="fr-FR" dirty="0" err="1" smtClean="0"/>
              <a:t>Vitiello</a:t>
            </a:r>
            <a:r>
              <a:rPr lang="fr-FR" dirty="0" smtClean="0"/>
              <a:t> (dont les partitions sont inspirées d’images de la nature), R. Murray </a:t>
            </a:r>
            <a:r>
              <a:rPr lang="fr-FR" dirty="0" err="1" smtClean="0"/>
              <a:t>Schafer</a:t>
            </a:r>
            <a:r>
              <a:rPr lang="fr-FR" dirty="0" smtClean="0"/>
              <a:t> (qui a popularisé le concept du paysage sonore), et Cheryl Leonard (qui utilise comme objets des objets trouvés, comme des os et des roches).</a:t>
            </a:r>
          </a:p>
          <a:p>
            <a:endParaRPr lang="en-US" sz="1200" b="0" i="0" kern="1200" dirty="0" smtClean="0">
              <a:solidFill>
                <a:schemeClr val="tx1"/>
              </a:solidFill>
              <a:effectLst/>
              <a:latin typeface="+mn-lt"/>
              <a:ea typeface="+mn-ea"/>
              <a:cs typeface="+mn-cs"/>
            </a:endParaRPr>
          </a:p>
          <a:p>
            <a:r>
              <a:rPr lang="fr-FR" b="1" dirty="0" smtClean="0"/>
              <a:t>Water Music:</a:t>
            </a:r>
            <a:r>
              <a:rPr lang="fr-FR" dirty="0" smtClean="0"/>
              <a:t> le mélange d'éléments de partition et l'environnement naturel de </a:t>
            </a:r>
            <a:r>
              <a:rPr lang="fr-FR" dirty="0" err="1" smtClean="0"/>
              <a:t>Falling</a:t>
            </a:r>
            <a:r>
              <a:rPr lang="fr-FR" dirty="0" smtClean="0"/>
              <a:t> Stars font écho à des partitions graphiques d'avant-garde, telles que c, présenté ici, qui superpose des partitions sur une photo de roseaux dans un étang.</a:t>
            </a:r>
            <a:endParaRPr lang="fr-FR" dirty="0"/>
          </a:p>
        </p:txBody>
      </p:sp>
      <p:sp>
        <p:nvSpPr>
          <p:cNvPr id="4" name="Espace réservé du numéro de diapositive 3"/>
          <p:cNvSpPr>
            <a:spLocks noGrp="1"/>
          </p:cNvSpPr>
          <p:nvPr>
            <p:ph type="sldNum" sz="quarter" idx="5"/>
          </p:nvPr>
        </p:nvSpPr>
        <p:spPr/>
        <p:txBody>
          <a:bodyPr/>
          <a:lstStyle/>
          <a:p>
            <a:fld id="{BFC2EDE5-5CE5-4A98-9ABA-F765904AF676}" type="slidenum">
              <a:rPr lang="fr-FR" smtClean="0"/>
              <a:t>17</a:t>
            </a:fld>
            <a:endParaRPr lang="fr-FR"/>
          </a:p>
        </p:txBody>
      </p:sp>
    </p:spTree>
    <p:extLst>
      <p:ext uri="{BB962C8B-B14F-4D97-AF65-F5344CB8AC3E}">
        <p14:creationId xmlns:p14="http://schemas.microsoft.com/office/powerpoint/2010/main" val="261006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a:t>
            </a:r>
            <a:r>
              <a:rPr lang="fr-FR" i="1" dirty="0" err="1" smtClean="0"/>
              <a:t>Stripsody</a:t>
            </a:r>
            <a:r>
              <a:rPr lang="fr-FR" dirty="0" smtClean="0"/>
              <a:t> (1966), Cathy </a:t>
            </a:r>
            <a:r>
              <a:rPr lang="fr-FR" dirty="0" err="1" smtClean="0"/>
              <a:t>Berberian</a:t>
            </a:r>
            <a:r>
              <a:rPr lang="fr-FR" dirty="0" smtClean="0"/>
              <a:t> substitue à la partition une </a:t>
            </a:r>
            <a:r>
              <a:rPr lang="fr-FR" dirty="0" err="1" smtClean="0"/>
              <a:t>oeuvre</a:t>
            </a:r>
            <a:r>
              <a:rPr lang="fr-FR" dirty="0" smtClean="0"/>
              <a:t> plastique. C'est un collage d'onomatopées de bandes-dessinées américaines qui conduit le peintre Eugenio Carmi à dessiner des formes abstraites à partir de ces chants, tandis que réflexivement, Cathy </a:t>
            </a:r>
            <a:r>
              <a:rPr lang="fr-FR" dirty="0" err="1" smtClean="0"/>
              <a:t>Berberian</a:t>
            </a:r>
            <a:r>
              <a:rPr lang="fr-FR" dirty="0" smtClean="0"/>
              <a:t> trouve des solutions sonores à sa recherche musicale.</a:t>
            </a:r>
          </a:p>
          <a:p>
            <a:endParaRPr lang="fr-FR" dirty="0" smtClean="0"/>
          </a:p>
          <a:p>
            <a:r>
              <a:rPr lang="fr-FR" dirty="0" smtClean="0"/>
              <a:t> </a:t>
            </a:r>
            <a:r>
              <a:rPr lang="fr-FR" i="1" dirty="0" smtClean="0"/>
              <a:t>Projection</a:t>
            </a:r>
            <a:r>
              <a:rPr lang="fr-FR" dirty="0" smtClean="0"/>
              <a:t> (1968) de Francis </a:t>
            </a:r>
            <a:r>
              <a:rPr lang="fr-FR" dirty="0" err="1" smtClean="0"/>
              <a:t>Miroglio</a:t>
            </a:r>
            <a:r>
              <a:rPr lang="fr-FR" dirty="0" smtClean="0"/>
              <a:t> est une œuvre musicale réalisée d'après, et avec, une projection de peintures de Miro. Lors de son interprétation, la silhouette des musiciens se découpait parfois sur l'écran où étaient projetées les peintures qui les inspiraient, développant  ainsi une forme d'interactivité.</a:t>
            </a:r>
            <a:endParaRPr lang="fr-FR" dirty="0"/>
          </a:p>
        </p:txBody>
      </p:sp>
      <p:sp>
        <p:nvSpPr>
          <p:cNvPr id="4" name="Espace réservé du numéro de diapositive 3"/>
          <p:cNvSpPr>
            <a:spLocks noGrp="1"/>
          </p:cNvSpPr>
          <p:nvPr>
            <p:ph type="sldNum" sz="quarter" idx="10"/>
          </p:nvPr>
        </p:nvSpPr>
        <p:spPr/>
        <p:txBody>
          <a:bodyPr/>
          <a:lstStyle/>
          <a:p>
            <a:fld id="{336F90E5-A0DD-4A9E-B4C9-3682E0AE8FE5}" type="slidenum">
              <a:rPr lang="fr-FR" smtClean="0"/>
              <a:t>18</a:t>
            </a:fld>
            <a:endParaRPr lang="fr-FR"/>
          </a:p>
        </p:txBody>
      </p:sp>
    </p:spTree>
    <p:extLst>
      <p:ext uri="{BB962C8B-B14F-4D97-AF65-F5344CB8AC3E}">
        <p14:creationId xmlns:p14="http://schemas.microsoft.com/office/powerpoint/2010/main" val="289501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Colours</a:t>
            </a:r>
            <a:r>
              <a:rPr lang="fr-FR" dirty="0" smtClean="0"/>
              <a:t> In </a:t>
            </a:r>
            <a:r>
              <a:rPr lang="fr-FR" dirty="0" err="1" smtClean="0"/>
              <a:t>Songs</a:t>
            </a:r>
            <a:r>
              <a:rPr lang="fr-FR" dirty="0" smtClean="0"/>
              <a:t> Reboot est un ensemble de tableaux à formes illustrant littéralement des chansons dont les titres sont des énumérations de couleurs.</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Colours</a:t>
            </a:r>
            <a:r>
              <a:rPr lang="fr-FR" dirty="0" smtClean="0"/>
              <a:t> In </a:t>
            </a:r>
            <a:r>
              <a:rPr lang="fr-FR" dirty="0" err="1" smtClean="0"/>
              <a:t>Songs</a:t>
            </a:r>
            <a:r>
              <a:rPr lang="fr-FR" dirty="0" smtClean="0"/>
              <a:t/>
            </a:r>
            <a:br>
              <a:rPr lang="fr-FR" dirty="0" smtClean="0"/>
            </a:br>
            <a:r>
              <a:rPr lang="fr-FR" dirty="0" smtClean="0"/>
              <a:t>La série </a:t>
            </a:r>
            <a:r>
              <a:rPr lang="fr-FR" i="1" dirty="0" err="1" smtClean="0"/>
              <a:t>Colours</a:t>
            </a:r>
            <a:r>
              <a:rPr lang="fr-FR" i="1" dirty="0" smtClean="0"/>
              <a:t> in </a:t>
            </a:r>
            <a:r>
              <a:rPr lang="fr-FR" i="1" dirty="0" err="1" smtClean="0"/>
              <a:t>Songs</a:t>
            </a:r>
            <a:r>
              <a:rPr lang="fr-FR" dirty="0" smtClean="0"/>
              <a:t> est un ensemble de tableaux à formes illustrant littéralement des chansons dont les titres ou les paroles mentionnent une ou plusieurs couleurs.</a:t>
            </a:r>
          </a:p>
          <a:p>
            <a:r>
              <a:rPr lang="fr-FR" dirty="0" smtClean="0"/>
              <a:t/>
            </a:r>
            <a:br>
              <a:rPr lang="fr-FR" dirty="0" smtClean="0"/>
            </a:br>
            <a:r>
              <a:rPr lang="fr-FR" dirty="0" smtClean="0"/>
              <a:t>chansons: </a:t>
            </a:r>
            <a:br>
              <a:rPr lang="fr-FR" dirty="0" smtClean="0"/>
            </a:br>
            <a:r>
              <a:rPr lang="fr-FR" i="1" dirty="0" smtClean="0"/>
              <a:t>Black, </a:t>
            </a:r>
            <a:r>
              <a:rPr lang="fr-FR" i="1" dirty="0" err="1" smtClean="0"/>
              <a:t>Red</a:t>
            </a:r>
            <a:r>
              <a:rPr lang="fr-FR" i="1" dirty="0" smtClean="0"/>
              <a:t>, Yellow</a:t>
            </a:r>
            <a:r>
              <a:rPr lang="fr-FR" dirty="0" smtClean="0"/>
              <a:t> - Pearl Jam</a:t>
            </a:r>
            <a:br>
              <a:rPr lang="fr-FR" dirty="0" smtClean="0"/>
            </a:br>
            <a:r>
              <a:rPr lang="fr-FR" i="1" dirty="0" smtClean="0"/>
              <a:t>Blue, White, Grey</a:t>
            </a:r>
            <a:r>
              <a:rPr lang="fr-FR" dirty="0" smtClean="0"/>
              <a:t> - The </a:t>
            </a:r>
            <a:r>
              <a:rPr lang="fr-FR" dirty="0" err="1" smtClean="0"/>
              <a:t>Who</a:t>
            </a:r>
            <a:r>
              <a:rPr lang="fr-FR" dirty="0" smtClean="0"/>
              <a:t/>
            </a:r>
            <a:br>
              <a:rPr lang="fr-FR" dirty="0" smtClean="0"/>
            </a:br>
            <a:r>
              <a:rPr lang="fr-FR" i="1" dirty="0" smtClean="0"/>
              <a:t>Black, White, Pink</a:t>
            </a:r>
            <a:r>
              <a:rPr lang="fr-FR" dirty="0" smtClean="0"/>
              <a:t> - Sophie and Marcus</a:t>
            </a:r>
            <a:br>
              <a:rPr lang="fr-FR" dirty="0" smtClean="0"/>
            </a:br>
            <a:r>
              <a:rPr lang="fr-FR" i="1" dirty="0" smtClean="0"/>
              <a:t>Green, Yellow and </a:t>
            </a:r>
            <a:r>
              <a:rPr lang="fr-FR" i="1" dirty="0" err="1" smtClean="0"/>
              <a:t>Red</a:t>
            </a:r>
            <a:r>
              <a:rPr lang="fr-FR" dirty="0" smtClean="0"/>
              <a:t> - </a:t>
            </a:r>
            <a:r>
              <a:rPr lang="fr-FR" dirty="0" err="1" smtClean="0"/>
              <a:t>Rosanne</a:t>
            </a:r>
            <a:r>
              <a:rPr lang="fr-FR" dirty="0" smtClean="0"/>
              <a:t> Cash</a:t>
            </a:r>
            <a:br>
              <a:rPr lang="fr-FR" dirty="0" smtClean="0"/>
            </a:br>
            <a:r>
              <a:rPr lang="fr-FR" i="1" dirty="0" smtClean="0"/>
              <a:t>Black and Yellow</a:t>
            </a:r>
            <a:r>
              <a:rPr lang="fr-FR" dirty="0" smtClean="0"/>
              <a:t> - </a:t>
            </a:r>
            <a:r>
              <a:rPr lang="fr-FR" dirty="0" err="1" smtClean="0"/>
              <a:t>Wiz</a:t>
            </a:r>
            <a:r>
              <a:rPr lang="fr-FR" dirty="0" smtClean="0"/>
              <a:t> Khalifa</a:t>
            </a:r>
            <a:br>
              <a:rPr lang="fr-FR" dirty="0" smtClean="0"/>
            </a:br>
            <a:r>
              <a:rPr lang="fr-FR" i="1" dirty="0" smtClean="0"/>
              <a:t>Pink and Blue</a:t>
            </a:r>
            <a:r>
              <a:rPr lang="fr-FR" dirty="0" smtClean="0"/>
              <a:t> - André 3000</a:t>
            </a:r>
            <a:br>
              <a:rPr lang="fr-FR" dirty="0" smtClean="0"/>
            </a:br>
            <a:r>
              <a:rPr lang="fr-FR" i="1" dirty="0" smtClean="0"/>
              <a:t>Blue and Yellow</a:t>
            </a:r>
            <a:r>
              <a:rPr lang="fr-FR" dirty="0" smtClean="0"/>
              <a:t> - The </a:t>
            </a:r>
            <a:r>
              <a:rPr lang="fr-FR" dirty="0" err="1" smtClean="0"/>
              <a:t>Used</a:t>
            </a:r>
            <a:r>
              <a:rPr lang="fr-FR" dirty="0" smtClean="0"/>
              <a:t/>
            </a:r>
            <a:br>
              <a:rPr lang="fr-FR" dirty="0" smtClean="0"/>
            </a:br>
            <a:r>
              <a:rPr lang="fr-FR" i="1" dirty="0" smtClean="0"/>
              <a:t>Black and Blue</a:t>
            </a:r>
            <a:r>
              <a:rPr lang="fr-FR" dirty="0" smtClean="0"/>
              <a:t> - the Rolling Stones</a:t>
            </a:r>
            <a:br>
              <a:rPr lang="fr-FR" dirty="0" smtClean="0"/>
            </a:br>
            <a:r>
              <a:rPr lang="fr-FR" i="1" dirty="0" smtClean="0"/>
              <a:t>Blue, Green, Orange</a:t>
            </a:r>
            <a:r>
              <a:rPr lang="fr-FR" dirty="0" smtClean="0"/>
              <a:t> - I </a:t>
            </a:r>
            <a:r>
              <a:rPr lang="fr-FR" dirty="0" err="1" smtClean="0"/>
              <a:t>mother</a:t>
            </a:r>
            <a:r>
              <a:rPr lang="fr-FR" dirty="0" smtClean="0"/>
              <a:t> </a:t>
            </a:r>
            <a:r>
              <a:rPr lang="fr-FR" dirty="0" err="1" smtClean="0"/>
              <a:t>Earth</a:t>
            </a:r>
            <a:r>
              <a:rPr lang="fr-FR" dirty="0" smtClean="0"/>
              <a:t/>
            </a:r>
            <a:br>
              <a:rPr lang="fr-FR" dirty="0" smtClean="0"/>
            </a:br>
            <a:r>
              <a:rPr lang="fr-FR" i="1" dirty="0" smtClean="0"/>
              <a:t>Green and Yellow</a:t>
            </a:r>
            <a:r>
              <a:rPr lang="fr-FR" dirty="0" smtClean="0"/>
              <a:t> - Ron Carter</a:t>
            </a:r>
            <a:br>
              <a:rPr lang="fr-FR" dirty="0" smtClean="0"/>
            </a:br>
            <a:r>
              <a:rPr lang="fr-FR" i="1" dirty="0" err="1" smtClean="0"/>
              <a:t>Red</a:t>
            </a:r>
            <a:r>
              <a:rPr lang="fr-FR" i="1" dirty="0" smtClean="0"/>
              <a:t>, Gold and Green</a:t>
            </a:r>
            <a:r>
              <a:rPr lang="fr-FR" dirty="0" smtClean="0"/>
              <a:t> - Burning </a:t>
            </a:r>
            <a:r>
              <a:rPr lang="fr-FR" dirty="0" err="1" smtClean="0"/>
              <a:t>Spear</a:t>
            </a:r>
            <a:r>
              <a:rPr lang="fr-FR" dirty="0" smtClean="0"/>
              <a:t/>
            </a:r>
            <a:br>
              <a:rPr lang="fr-FR" dirty="0" smtClean="0"/>
            </a:br>
            <a:r>
              <a:rPr lang="fr-FR" i="1" dirty="0" smtClean="0"/>
              <a:t>Yellow, </a:t>
            </a:r>
            <a:r>
              <a:rPr lang="fr-FR" i="1" dirty="0" err="1" smtClean="0"/>
              <a:t>Purple</a:t>
            </a:r>
            <a:r>
              <a:rPr lang="fr-FR" i="1" dirty="0" smtClean="0"/>
              <a:t> and Green</a:t>
            </a:r>
            <a:r>
              <a:rPr lang="fr-FR" dirty="0" smtClean="0"/>
              <a:t> - Craig Moore, Rudi </a:t>
            </a:r>
            <a:r>
              <a:rPr lang="fr-FR" dirty="0" err="1" smtClean="0"/>
              <a:t>Protrudi</a:t>
            </a:r>
            <a:r>
              <a:rPr lang="fr-FR" dirty="0" smtClean="0"/>
              <a:t>, The </a:t>
            </a:r>
            <a:r>
              <a:rPr lang="fr-FR" dirty="0" err="1" smtClean="0"/>
              <a:t>Others</a:t>
            </a:r>
            <a:endParaRPr lang="fr-FR" dirty="0"/>
          </a:p>
        </p:txBody>
      </p:sp>
      <p:sp>
        <p:nvSpPr>
          <p:cNvPr id="4" name="Espace réservé du numéro de diapositive 3"/>
          <p:cNvSpPr>
            <a:spLocks noGrp="1"/>
          </p:cNvSpPr>
          <p:nvPr>
            <p:ph type="sldNum" sz="quarter" idx="10"/>
          </p:nvPr>
        </p:nvSpPr>
        <p:spPr/>
        <p:txBody>
          <a:bodyPr/>
          <a:lstStyle/>
          <a:p>
            <a:fld id="{336F90E5-A0DD-4A9E-B4C9-3682E0AE8FE5}" type="slidenum">
              <a:rPr lang="fr-FR" smtClean="0"/>
              <a:t>29</a:t>
            </a:fld>
            <a:endParaRPr lang="fr-FR"/>
          </a:p>
        </p:txBody>
      </p:sp>
    </p:spTree>
    <p:extLst>
      <p:ext uri="{BB962C8B-B14F-4D97-AF65-F5344CB8AC3E}">
        <p14:creationId xmlns:p14="http://schemas.microsoft.com/office/powerpoint/2010/main" val="282371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2AF8529-46CC-4FD7-B549-7507991B056E}" type="datetimeFigureOut">
              <a:rPr lang="fr-FR" smtClean="0"/>
              <a:t>09/01/2020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278474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F8529-46CC-4FD7-B549-7507991B056E}" type="datetimeFigureOut">
              <a:rPr lang="fr-FR" smtClean="0"/>
              <a:t>09/01/2020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698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F8529-46CC-4FD7-B549-7507991B056E}" type="datetimeFigureOut">
              <a:rPr lang="fr-FR" smtClean="0"/>
              <a:t>09/01/2020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298209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F8529-46CC-4FD7-B549-7507991B056E}" type="datetimeFigureOut">
              <a:rPr lang="fr-FR" smtClean="0"/>
              <a:t>09/01/2020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25556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2AF8529-46CC-4FD7-B549-7507991B056E}" type="datetimeFigureOut">
              <a:rPr lang="fr-FR" smtClean="0"/>
              <a:t>09/01/2020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244468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2AF8529-46CC-4FD7-B549-7507991B056E}" type="datetimeFigureOut">
              <a:rPr lang="fr-FR" smtClean="0"/>
              <a:t>09/01/2020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329952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2AF8529-46CC-4FD7-B549-7507991B056E}" type="datetimeFigureOut">
              <a:rPr lang="fr-FR" smtClean="0"/>
              <a:t>09/01/2020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421082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2AF8529-46CC-4FD7-B549-7507991B056E}" type="datetimeFigureOut">
              <a:rPr lang="fr-FR" smtClean="0"/>
              <a:t>09/01/2020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324262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AF8529-46CC-4FD7-B549-7507991B056E}" type="datetimeFigureOut">
              <a:rPr lang="fr-FR" smtClean="0"/>
              <a:t>09/01/2020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194984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2AF8529-46CC-4FD7-B549-7507991B056E}" type="datetimeFigureOut">
              <a:rPr lang="fr-FR" smtClean="0"/>
              <a:t>09/01/2020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28412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2AF8529-46CC-4FD7-B549-7507991B056E}" type="datetimeFigureOut">
              <a:rPr lang="fr-FR" smtClean="0"/>
              <a:t>09/01/2020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B2C3AE-14F9-4EAC-A863-D4D854459A78}" type="slidenum">
              <a:rPr lang="fr-FR" smtClean="0"/>
              <a:t>‹N°›</a:t>
            </a:fld>
            <a:endParaRPr lang="fr-FR"/>
          </a:p>
        </p:txBody>
      </p:sp>
    </p:spTree>
    <p:extLst>
      <p:ext uri="{BB962C8B-B14F-4D97-AF65-F5344CB8AC3E}">
        <p14:creationId xmlns:p14="http://schemas.microsoft.com/office/powerpoint/2010/main" val="146526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F8529-46CC-4FD7-B549-7507991B056E}" type="datetimeFigureOut">
              <a:rPr lang="fr-FR" smtClean="0"/>
              <a:t>09/01/2020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2C3AE-14F9-4EAC-A863-D4D854459A78}" type="slidenum">
              <a:rPr lang="fr-FR" smtClean="0"/>
              <a:t>‹N°›</a:t>
            </a:fld>
            <a:endParaRPr lang="fr-FR"/>
          </a:p>
        </p:txBody>
      </p:sp>
    </p:spTree>
    <p:extLst>
      <p:ext uri="{BB962C8B-B14F-4D97-AF65-F5344CB8AC3E}">
        <p14:creationId xmlns:p14="http://schemas.microsoft.com/office/powerpoint/2010/main" val="1572552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5" name="ZoneTexte 4"/>
          <p:cNvSpPr txBox="1"/>
          <p:nvPr/>
        </p:nvSpPr>
        <p:spPr>
          <a:xfrm>
            <a:off x="0" y="2121682"/>
            <a:ext cx="12192000" cy="3046988"/>
          </a:xfrm>
          <a:prstGeom prst="rect">
            <a:avLst/>
          </a:prstGeom>
          <a:noFill/>
        </p:spPr>
        <p:txBody>
          <a:bodyPr wrap="square" rtlCol="0">
            <a:spAutoFit/>
          </a:bodyPr>
          <a:lstStyle/>
          <a:p>
            <a:pPr algn="ctr" fontAlgn="base"/>
            <a:r>
              <a:rPr lang="fr-FR" sz="4800" dirty="0"/>
              <a:t>Période 3 </a:t>
            </a:r>
            <a:endParaRPr lang="fr-FR" sz="4800" dirty="0" smtClean="0"/>
          </a:p>
          <a:p>
            <a:pPr algn="ctr" fontAlgn="base"/>
            <a:r>
              <a:rPr lang="fr-FR" sz="4800" dirty="0" smtClean="0"/>
              <a:t>Musique </a:t>
            </a:r>
            <a:r>
              <a:rPr lang="fr-FR" sz="4800" dirty="0"/>
              <a:t>à créer </a:t>
            </a:r>
            <a:endParaRPr lang="fr-FR" sz="4800" dirty="0" smtClean="0"/>
          </a:p>
          <a:p>
            <a:pPr algn="ctr" fontAlgn="base"/>
            <a:r>
              <a:rPr lang="fr-FR" sz="4800" dirty="0" smtClean="0"/>
              <a:t>Partitions </a:t>
            </a:r>
            <a:r>
              <a:rPr lang="fr-FR" sz="4800" dirty="0" smtClean="0"/>
              <a:t>/ Rythme </a:t>
            </a:r>
            <a:r>
              <a:rPr lang="fr-FR" sz="4800" dirty="0"/>
              <a:t>/ Composition </a:t>
            </a:r>
          </a:p>
          <a:p>
            <a:pPr algn="ctr" fontAlgn="base"/>
            <a:endParaRPr lang="fr-FR" sz="4800" dirty="0">
              <a:solidFill>
                <a:srgbClr val="FFC000"/>
              </a:solidFill>
            </a:endParaRPr>
          </a:p>
        </p:txBody>
      </p:sp>
      <p:pic>
        <p:nvPicPr>
          <p:cNvPr id="6"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8652" y="337427"/>
            <a:ext cx="3454694" cy="1389269"/>
          </a:xfrm>
          <a:prstGeom prst="rect">
            <a:avLst/>
          </a:prstGeom>
        </p:spPr>
      </p:pic>
      <p:sp>
        <p:nvSpPr>
          <p:cNvPr id="7" name="Rectangle 6"/>
          <p:cNvSpPr/>
          <p:nvPr/>
        </p:nvSpPr>
        <p:spPr>
          <a:xfrm>
            <a:off x="2884713" y="5168670"/>
            <a:ext cx="6422571" cy="923330"/>
          </a:xfrm>
          <a:prstGeom prst="rect">
            <a:avLst/>
          </a:prstGeom>
        </p:spPr>
        <p:txBody>
          <a:bodyPr wrap="square">
            <a:spAutoFit/>
          </a:bodyPr>
          <a:lstStyle/>
          <a:p>
            <a:pPr algn="ctr"/>
            <a:r>
              <a:rPr lang="pt-BR" dirty="0"/>
              <a:t>A n n é e  s c o l a i r e </a:t>
            </a:r>
            <a:r>
              <a:rPr lang="pt-BR" dirty="0" smtClean="0"/>
              <a:t> 2 0 1 9 - 2 0 2 0 </a:t>
            </a:r>
          </a:p>
          <a:p>
            <a:pPr algn="ctr"/>
            <a:endParaRPr lang="pt-BR" dirty="0"/>
          </a:p>
          <a:p>
            <a:pPr algn="ctr"/>
            <a:r>
              <a:rPr lang="pt-BR" dirty="0"/>
              <a:t>M i s s i o </a:t>
            </a:r>
            <a:r>
              <a:rPr lang="pt-BR" dirty="0" smtClean="0"/>
              <a:t>n  É </a:t>
            </a:r>
            <a:r>
              <a:rPr lang="pt-BR" dirty="0"/>
              <a:t>d u c a t i o n </a:t>
            </a:r>
            <a:r>
              <a:rPr lang="pt-BR" dirty="0" smtClean="0"/>
              <a:t> A </a:t>
            </a:r>
            <a:r>
              <a:rPr lang="pt-BR" dirty="0"/>
              <a:t>r t i s t i q u e </a:t>
            </a:r>
            <a:r>
              <a:rPr lang="pt-BR" dirty="0" smtClean="0"/>
              <a:t> et  </a:t>
            </a:r>
            <a:r>
              <a:rPr lang="pt-BR" dirty="0"/>
              <a:t>C u l t u r e l l </a:t>
            </a:r>
            <a:r>
              <a:rPr lang="pt-BR" dirty="0" smtClean="0"/>
              <a:t>e  76 </a:t>
            </a:r>
            <a:endParaRPr lang="fr-FR" dirty="0"/>
          </a:p>
        </p:txBody>
      </p:sp>
    </p:spTree>
    <p:extLst>
      <p:ext uri="{BB962C8B-B14F-4D97-AF65-F5344CB8AC3E}">
        <p14:creationId xmlns:p14="http://schemas.microsoft.com/office/powerpoint/2010/main" val="339386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3" name="Rectangle 2"/>
          <p:cNvSpPr/>
          <p:nvPr/>
        </p:nvSpPr>
        <p:spPr>
          <a:xfrm>
            <a:off x="0" y="1313056"/>
            <a:ext cx="12028601" cy="4154984"/>
          </a:xfrm>
          <a:prstGeom prst="rect">
            <a:avLst/>
          </a:prstGeom>
        </p:spPr>
        <p:txBody>
          <a:bodyPr wrap="square">
            <a:spAutoFit/>
          </a:bodyPr>
          <a:lstStyle/>
          <a:p>
            <a:r>
              <a:rPr lang="fr-FR" sz="2800" dirty="0" smtClean="0"/>
              <a:t>              Comment </a:t>
            </a:r>
            <a:r>
              <a:rPr lang="fr-FR" sz="2800" dirty="0"/>
              <a:t>utiliser la transcription de la musique pour créer une œuvre </a:t>
            </a:r>
            <a:r>
              <a:rPr lang="fr-FR" sz="2800" dirty="0" smtClean="0"/>
              <a:t>   	   graphique ou </a:t>
            </a:r>
            <a:r>
              <a:rPr lang="fr-FR" sz="2800" dirty="0"/>
              <a:t>plastique ?  </a:t>
            </a:r>
          </a:p>
          <a:p>
            <a:pPr lvl="0"/>
            <a:endParaRPr lang="fr-FR" sz="2800" b="1" dirty="0" smtClean="0">
              <a:solidFill>
                <a:srgbClr val="FFC000"/>
              </a:solidFill>
            </a:endParaRPr>
          </a:p>
          <a:p>
            <a:pPr lvl="0"/>
            <a:endParaRPr lang="fr-FR" sz="2800" b="1" dirty="0">
              <a:solidFill>
                <a:srgbClr val="FFC000"/>
              </a:solidFill>
            </a:endParaRPr>
          </a:p>
          <a:p>
            <a:pPr lvl="0"/>
            <a:r>
              <a:rPr lang="fr-FR" sz="2800" b="1" dirty="0" smtClean="0"/>
              <a:t>               Créer en utilisant des partitions comme matériau</a:t>
            </a:r>
          </a:p>
          <a:p>
            <a:pPr lvl="0"/>
            <a:endParaRPr lang="fr-FR" sz="2800" b="1" dirty="0">
              <a:solidFill>
                <a:srgbClr val="FFC000"/>
              </a:solidFill>
            </a:endParaRPr>
          </a:p>
          <a:p>
            <a:pPr lvl="0"/>
            <a:r>
              <a:rPr lang="fr-FR" sz="2400" dirty="0" smtClean="0">
                <a:solidFill>
                  <a:srgbClr val="FFC000"/>
                </a:solidFill>
              </a:rPr>
              <a:t>             </a:t>
            </a:r>
            <a:endParaRPr lang="fr-FR" sz="2400" dirty="0" smtClean="0"/>
          </a:p>
          <a:p>
            <a:pPr lvl="0"/>
            <a:r>
              <a:rPr lang="fr-FR" sz="2400" dirty="0" smtClean="0"/>
              <a:t>               - Créer à partir d’une partition imaginaire utilisée comme matériau plastique</a:t>
            </a:r>
          </a:p>
          <a:p>
            <a:pPr marL="2628900" lvl="5" indent="-342900">
              <a:buFont typeface="Arial" panose="020B0604020202020204" pitchFamily="34" charset="0"/>
              <a:buChar char="•"/>
            </a:pPr>
            <a:r>
              <a:rPr lang="fr-FR" sz="2400" dirty="0" smtClean="0"/>
              <a:t>En inventant une nouvelle écriture</a:t>
            </a:r>
          </a:p>
          <a:p>
            <a:pPr lvl="0"/>
            <a:r>
              <a:rPr lang="fr-FR" sz="2400" dirty="0"/>
              <a:t> </a:t>
            </a:r>
            <a:r>
              <a:rPr lang="fr-FR" sz="2400" dirty="0" smtClean="0"/>
              <a:t>                                 </a:t>
            </a:r>
            <a:endParaRPr lang="fr-FR" sz="2400" dirty="0"/>
          </a:p>
        </p:txBody>
      </p:sp>
      <p:sp>
        <p:nvSpPr>
          <p:cNvPr id="5" name="ZoneTexte 4"/>
          <p:cNvSpPr txBox="1"/>
          <p:nvPr/>
        </p:nvSpPr>
        <p:spPr>
          <a:xfrm>
            <a:off x="76200" y="144780"/>
            <a:ext cx="1217000" cy="830997"/>
          </a:xfrm>
          <a:prstGeom prst="rect">
            <a:avLst/>
          </a:prstGeom>
          <a:noFill/>
        </p:spPr>
        <p:txBody>
          <a:bodyPr wrap="none" rtlCol="0">
            <a:spAutoFit/>
          </a:bodyPr>
          <a:lstStyle/>
          <a:p>
            <a:pPr fontAlgn="base"/>
            <a:r>
              <a:rPr lang="fr-FR" sz="1200" dirty="0"/>
              <a:t>Musique à créer </a:t>
            </a:r>
            <a:endParaRPr lang="fr-FR" sz="1200" dirty="0" smtClean="0"/>
          </a:p>
          <a:p>
            <a:pPr fontAlgn="base"/>
            <a:r>
              <a:rPr lang="fr-FR" sz="1200" dirty="0"/>
              <a:t>P</a:t>
            </a:r>
            <a:r>
              <a:rPr lang="fr-FR" sz="1200" dirty="0" smtClean="0"/>
              <a:t>ériode 3 </a:t>
            </a:r>
          </a:p>
          <a:p>
            <a:pPr fontAlgn="base"/>
            <a:r>
              <a:rPr lang="fr-FR" sz="1200" dirty="0"/>
              <a:t>Partitions </a:t>
            </a:r>
          </a:p>
          <a:p>
            <a:pPr fontAlgn="base"/>
            <a:endParaRPr lang="fr-FR" sz="1200" dirty="0"/>
          </a:p>
        </p:txBody>
      </p:sp>
    </p:spTree>
    <p:extLst>
      <p:ext uri="{BB962C8B-B14F-4D97-AF65-F5344CB8AC3E}">
        <p14:creationId xmlns:p14="http://schemas.microsoft.com/office/powerpoint/2010/main" val="1501236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644" y="2172996"/>
            <a:ext cx="3976663" cy="2258217"/>
          </a:xfrm>
          <a:prstGeom prst="rect">
            <a:avLst/>
          </a:prstGeom>
        </p:spPr>
      </p:pic>
      <p:sp>
        <p:nvSpPr>
          <p:cNvPr id="5" name="Rectangle 4"/>
          <p:cNvSpPr/>
          <p:nvPr/>
        </p:nvSpPr>
        <p:spPr>
          <a:xfrm>
            <a:off x="123644" y="4431213"/>
            <a:ext cx="2330797" cy="646331"/>
          </a:xfrm>
          <a:prstGeom prst="rect">
            <a:avLst/>
          </a:prstGeom>
        </p:spPr>
        <p:txBody>
          <a:bodyPr wrap="square">
            <a:spAutoFit/>
          </a:bodyPr>
          <a:lstStyle/>
          <a:p>
            <a:r>
              <a:rPr lang="fr-FR" sz="1200" dirty="0" smtClean="0"/>
              <a:t>Cornelius </a:t>
            </a:r>
            <a:r>
              <a:rPr lang="fr-FR" sz="1200" b="1" dirty="0" smtClean="0"/>
              <a:t>CARDEW</a:t>
            </a:r>
            <a:endParaRPr lang="fr-FR" sz="1200" dirty="0"/>
          </a:p>
          <a:p>
            <a:r>
              <a:rPr lang="fr-FR" sz="1200" i="1" dirty="0" err="1" smtClean="0"/>
              <a:t>Treatrise</a:t>
            </a:r>
            <a:endParaRPr lang="fr-FR" sz="1200" i="1" dirty="0" smtClean="0"/>
          </a:p>
          <a:p>
            <a:r>
              <a:rPr lang="fr-FR" sz="1200" dirty="0" smtClean="0"/>
              <a:t>1963-7</a:t>
            </a:r>
            <a:endParaRPr lang="fr-FR" sz="1200" dirty="0"/>
          </a:p>
        </p:txBody>
      </p:sp>
      <p:sp>
        <p:nvSpPr>
          <p:cNvPr id="3" name="Rectangle 2"/>
          <p:cNvSpPr/>
          <p:nvPr/>
        </p:nvSpPr>
        <p:spPr>
          <a:xfrm>
            <a:off x="123644" y="275418"/>
            <a:ext cx="11936083" cy="1200329"/>
          </a:xfrm>
          <a:prstGeom prst="rect">
            <a:avLst/>
          </a:prstGeom>
        </p:spPr>
        <p:txBody>
          <a:bodyPr wrap="square">
            <a:spAutoFit/>
          </a:bodyPr>
          <a:lstStyle/>
          <a:p>
            <a:pPr lvl="0"/>
            <a:r>
              <a:rPr lang="fr-FR" sz="2400" dirty="0">
                <a:solidFill>
                  <a:prstClr val="black"/>
                </a:solidFill>
              </a:rPr>
              <a:t>Créer à partir d’une partition imaginaire utilisée comme matériau </a:t>
            </a:r>
            <a:r>
              <a:rPr lang="fr-FR" sz="2400" dirty="0" smtClean="0">
                <a:solidFill>
                  <a:prstClr val="black"/>
                </a:solidFill>
              </a:rPr>
              <a:t>plastique. </a:t>
            </a:r>
            <a:endParaRPr lang="fr-FR" sz="2400" dirty="0">
              <a:solidFill>
                <a:prstClr val="black"/>
              </a:solidFill>
            </a:endParaRPr>
          </a:p>
          <a:p>
            <a:pPr lvl="0"/>
            <a:endParaRPr lang="fr-FR" sz="2400" dirty="0" smtClean="0">
              <a:solidFill>
                <a:prstClr val="black"/>
              </a:solidFill>
            </a:endParaRPr>
          </a:p>
          <a:p>
            <a:pPr lvl="0"/>
            <a:r>
              <a:rPr lang="fr-FR" sz="2400" dirty="0" smtClean="0">
                <a:solidFill>
                  <a:prstClr val="black"/>
                </a:solidFill>
              </a:rPr>
              <a:t>Inventer une nouvelle écriture et proposer des partitions graphiques originales. </a:t>
            </a:r>
            <a:endParaRPr lang="fr-FR" sz="2400" dirty="0">
              <a:solidFill>
                <a:prstClr val="black"/>
              </a:solidFill>
            </a:endParaRPr>
          </a:p>
        </p:txBody>
      </p:sp>
      <p:pic>
        <p:nvPicPr>
          <p:cNvPr id="6" name="Picture 2">
            <a:extLst>
              <a:ext uri="{FF2B5EF4-FFF2-40B4-BE49-F238E27FC236}">
                <a16:creationId xmlns:a16="http://schemas.microsoft.com/office/drawing/2014/main" id="{53299C62-E1F7-4FDE-9203-40DDC6F156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16138" y="3083212"/>
            <a:ext cx="4023502" cy="22713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44193" y="5354543"/>
            <a:ext cx="4023503" cy="646331"/>
          </a:xfrm>
          <a:prstGeom prst="rect">
            <a:avLst/>
          </a:prstGeom>
        </p:spPr>
        <p:txBody>
          <a:bodyPr wrap="square">
            <a:spAutoFit/>
          </a:bodyPr>
          <a:lstStyle/>
          <a:p>
            <a:pPr lvl="0"/>
            <a:r>
              <a:rPr lang="en-US" sz="1200" dirty="0">
                <a:latin typeface="Corbel" panose="020B0503020204020204" pitchFamily="34" charset="0"/>
              </a:rPr>
              <a:t>Musical notations for the </a:t>
            </a:r>
            <a:r>
              <a:rPr lang="en-US" sz="1200" b="1" dirty="0" smtClean="0">
                <a:latin typeface="Corbel" panose="020B0503020204020204" pitchFamily="34" charset="0"/>
              </a:rPr>
              <a:t>MEREDITH MONK WORK</a:t>
            </a:r>
            <a:endParaRPr lang="en-US" sz="1200" b="1" dirty="0">
              <a:latin typeface="Corbel" panose="020B0503020204020204" pitchFamily="34" charset="0"/>
            </a:endParaRPr>
          </a:p>
          <a:p>
            <a:pPr lvl="0"/>
            <a:r>
              <a:rPr lang="en-US" sz="1200" i="1" dirty="0" smtClean="0">
                <a:latin typeface="Corbel" panose="020B0503020204020204" pitchFamily="34" charset="0"/>
              </a:rPr>
              <a:t>Slide</a:t>
            </a:r>
          </a:p>
          <a:p>
            <a:pPr lvl="0"/>
            <a:r>
              <a:rPr lang="en-US" sz="1200" dirty="0" smtClean="0">
                <a:latin typeface="Corbel" panose="020B0503020204020204" pitchFamily="34" charset="0"/>
              </a:rPr>
              <a:t>1973</a:t>
            </a:r>
            <a:endParaRPr lang="fr-FR" sz="1200" dirty="0">
              <a:latin typeface="Corbel" panose="020B0503020204020204" pitchFamily="34" charset="0"/>
            </a:endParaRPr>
          </a:p>
        </p:txBody>
      </p:sp>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44184" y="2505511"/>
            <a:ext cx="3615543" cy="2248868"/>
          </a:xfrm>
          <a:prstGeom prst="rect">
            <a:avLst/>
          </a:prstGeom>
        </p:spPr>
      </p:pic>
      <p:sp>
        <p:nvSpPr>
          <p:cNvPr id="9" name="Rectangle 8"/>
          <p:cNvSpPr/>
          <p:nvPr/>
        </p:nvSpPr>
        <p:spPr>
          <a:xfrm>
            <a:off x="8444184" y="4754379"/>
            <a:ext cx="2094050" cy="1200329"/>
          </a:xfrm>
          <a:prstGeom prst="rect">
            <a:avLst/>
          </a:prstGeom>
        </p:spPr>
        <p:txBody>
          <a:bodyPr wrap="square">
            <a:spAutoFit/>
          </a:bodyPr>
          <a:lstStyle/>
          <a:p>
            <a:r>
              <a:rPr lang="fr-FR" sz="1200" dirty="0" smtClean="0"/>
              <a:t>György</a:t>
            </a:r>
            <a:r>
              <a:rPr lang="fr-FR" sz="1200" b="1" dirty="0" smtClean="0"/>
              <a:t> LIGETI</a:t>
            </a:r>
          </a:p>
          <a:p>
            <a:r>
              <a:rPr lang="fr-FR" sz="1200" i="1" dirty="0" err="1" smtClean="0"/>
              <a:t>Volumina</a:t>
            </a:r>
            <a:r>
              <a:rPr lang="fr-FR" sz="1200" dirty="0" smtClean="0"/>
              <a:t> </a:t>
            </a:r>
          </a:p>
          <a:p>
            <a:r>
              <a:rPr lang="fr-FR" sz="1200" dirty="0" smtClean="0"/>
              <a:t>1912</a:t>
            </a:r>
          </a:p>
          <a:p>
            <a:endParaRPr lang="fr-FR" sz="1200" dirty="0"/>
          </a:p>
          <a:p>
            <a:endParaRPr lang="fr-FR" sz="1200" dirty="0" smtClean="0"/>
          </a:p>
          <a:p>
            <a:r>
              <a:rPr lang="fr-FR" sz="1200" dirty="0" smtClean="0"/>
              <a:t> </a:t>
            </a:r>
            <a:endParaRPr lang="fr-FR" sz="1200" dirty="0"/>
          </a:p>
        </p:txBody>
      </p:sp>
    </p:spTree>
    <p:extLst>
      <p:ext uri="{BB962C8B-B14F-4D97-AF65-F5344CB8AC3E}">
        <p14:creationId xmlns:p14="http://schemas.microsoft.com/office/powerpoint/2010/main" val="215899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1416" y="1717122"/>
            <a:ext cx="4989464" cy="4325971"/>
          </a:xfrm>
          <a:prstGeom prst="rect">
            <a:avLst/>
          </a:prstGeom>
        </p:spPr>
      </p:pic>
      <p:sp>
        <p:nvSpPr>
          <p:cNvPr id="6" name="Rectangle 5"/>
          <p:cNvSpPr/>
          <p:nvPr/>
        </p:nvSpPr>
        <p:spPr>
          <a:xfrm>
            <a:off x="0" y="0"/>
            <a:ext cx="11335109" cy="1200329"/>
          </a:xfrm>
          <a:prstGeom prst="rect">
            <a:avLst/>
          </a:prstGeom>
        </p:spPr>
        <p:txBody>
          <a:bodyPr wrap="square">
            <a:spAutoFit/>
          </a:bodyPr>
          <a:lstStyle/>
          <a:p>
            <a:pPr lvl="0"/>
            <a:r>
              <a:rPr lang="fr-FR" sz="2400" dirty="0" smtClean="0">
                <a:solidFill>
                  <a:prstClr val="black"/>
                </a:solidFill>
              </a:rPr>
              <a:t> Créer </a:t>
            </a:r>
            <a:r>
              <a:rPr lang="fr-FR" sz="2400" dirty="0">
                <a:solidFill>
                  <a:prstClr val="black"/>
                </a:solidFill>
              </a:rPr>
              <a:t>à partir d’une partition imaginaire utilisée comme matériau </a:t>
            </a:r>
            <a:r>
              <a:rPr lang="fr-FR" sz="2400" dirty="0" smtClean="0">
                <a:solidFill>
                  <a:prstClr val="black"/>
                </a:solidFill>
              </a:rPr>
              <a:t>plastique. </a:t>
            </a:r>
            <a:endParaRPr lang="fr-FR" sz="2400" dirty="0">
              <a:solidFill>
                <a:prstClr val="black"/>
              </a:solidFill>
            </a:endParaRPr>
          </a:p>
          <a:p>
            <a:pPr lvl="0"/>
            <a:endParaRPr lang="fr-FR" sz="2400" dirty="0" smtClean="0">
              <a:solidFill>
                <a:prstClr val="black"/>
              </a:solidFill>
            </a:endParaRPr>
          </a:p>
          <a:p>
            <a:pPr lvl="0"/>
            <a:r>
              <a:rPr lang="fr-FR" sz="2400" dirty="0" smtClean="0">
                <a:solidFill>
                  <a:prstClr val="black"/>
                </a:solidFill>
              </a:rPr>
              <a:t> Inventer </a:t>
            </a:r>
            <a:r>
              <a:rPr lang="fr-FR" sz="2400" dirty="0">
                <a:solidFill>
                  <a:prstClr val="black"/>
                </a:solidFill>
              </a:rPr>
              <a:t>une nouvelle </a:t>
            </a:r>
            <a:r>
              <a:rPr lang="fr-FR" sz="2400" dirty="0" smtClean="0">
                <a:solidFill>
                  <a:prstClr val="black"/>
                </a:solidFill>
              </a:rPr>
              <a:t>écriture en s’appuyant sur la portée. </a:t>
            </a:r>
            <a:endParaRPr lang="fr-FR" sz="2400" dirty="0">
              <a:solidFill>
                <a:prstClr val="black"/>
              </a:solidFill>
            </a:endParaRPr>
          </a:p>
        </p:txBody>
      </p:sp>
      <p:sp>
        <p:nvSpPr>
          <p:cNvPr id="2" name="Rectangle 1"/>
          <p:cNvSpPr/>
          <p:nvPr/>
        </p:nvSpPr>
        <p:spPr>
          <a:xfrm>
            <a:off x="7040880" y="5581428"/>
            <a:ext cx="1154996" cy="461665"/>
          </a:xfrm>
          <a:prstGeom prst="rect">
            <a:avLst/>
          </a:prstGeom>
        </p:spPr>
        <p:txBody>
          <a:bodyPr wrap="none">
            <a:spAutoFit/>
          </a:bodyPr>
          <a:lstStyle/>
          <a:p>
            <a:r>
              <a:rPr lang="fr-FR" sz="1200" i="1" dirty="0" smtClean="0">
                <a:latin typeface="Corbel" panose="020B0503020204020204" pitchFamily="34" charset="0"/>
              </a:rPr>
              <a:t>The Band of Joy</a:t>
            </a:r>
          </a:p>
          <a:p>
            <a:r>
              <a:rPr lang="fr-FR" sz="1200" i="1" dirty="0" smtClean="0">
                <a:latin typeface="Corbel" panose="020B0503020204020204" pitchFamily="34" charset="0"/>
              </a:rPr>
              <a:t>2011</a:t>
            </a:r>
            <a:endParaRPr lang="fr-FR" sz="1200" i="1" dirty="0">
              <a:latin typeface="Corbel" panose="020B0503020204020204" pitchFamily="34" charset="0"/>
            </a:endParaRPr>
          </a:p>
        </p:txBody>
      </p:sp>
    </p:spTree>
    <p:extLst>
      <p:ext uri="{BB962C8B-B14F-4D97-AF65-F5344CB8AC3E}">
        <p14:creationId xmlns:p14="http://schemas.microsoft.com/office/powerpoint/2010/main" val="686401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6453" y="2762851"/>
            <a:ext cx="2320489" cy="3801652"/>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8873" y="1618454"/>
            <a:ext cx="2493874" cy="3318121"/>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60648" y="2019594"/>
            <a:ext cx="2298210" cy="3242813"/>
          </a:xfrm>
          <a:prstGeom prst="rect">
            <a:avLst/>
          </a:prstGeom>
        </p:spPr>
      </p:pic>
      <p:sp>
        <p:nvSpPr>
          <p:cNvPr id="7" name="Rectangle 6"/>
          <p:cNvSpPr/>
          <p:nvPr/>
        </p:nvSpPr>
        <p:spPr>
          <a:xfrm>
            <a:off x="0" y="196888"/>
            <a:ext cx="12292642" cy="1569660"/>
          </a:xfrm>
          <a:prstGeom prst="rect">
            <a:avLst/>
          </a:prstGeom>
        </p:spPr>
        <p:txBody>
          <a:bodyPr wrap="square">
            <a:spAutoFit/>
          </a:bodyPr>
          <a:lstStyle/>
          <a:p>
            <a:pPr lvl="0"/>
            <a:r>
              <a:rPr lang="fr-FR" sz="1600" dirty="0"/>
              <a:t> </a:t>
            </a:r>
            <a:r>
              <a:rPr lang="fr-FR" sz="2400" dirty="0" smtClean="0"/>
              <a:t>Créer </a:t>
            </a:r>
            <a:r>
              <a:rPr lang="fr-FR" sz="2400" dirty="0"/>
              <a:t>à partir d’une partition imaginaire utilisée comme matériau </a:t>
            </a:r>
            <a:r>
              <a:rPr lang="fr-FR" sz="2400" dirty="0" smtClean="0"/>
              <a:t>plastique. </a:t>
            </a:r>
            <a:endParaRPr lang="fr-FR" sz="2400" dirty="0"/>
          </a:p>
          <a:p>
            <a:pPr lvl="0"/>
            <a:r>
              <a:rPr lang="fr-FR" sz="2400" dirty="0"/>
              <a:t> </a:t>
            </a:r>
            <a:endParaRPr lang="fr-FR" sz="2400" dirty="0" smtClean="0"/>
          </a:p>
          <a:p>
            <a:pPr lvl="0"/>
            <a:r>
              <a:rPr lang="fr-FR" sz="2400" dirty="0" smtClean="0"/>
              <a:t>Inventer une </a:t>
            </a:r>
            <a:r>
              <a:rPr lang="fr-FR" sz="2400" dirty="0"/>
              <a:t>nouvelle </a:t>
            </a:r>
            <a:r>
              <a:rPr lang="fr-FR" sz="2400" dirty="0" smtClean="0"/>
              <a:t>écriture en s’appuyant sur la portée avec humour. </a:t>
            </a:r>
            <a:endParaRPr lang="fr-FR" sz="2400" dirty="0"/>
          </a:p>
          <a:p>
            <a:pPr lvl="0"/>
            <a:r>
              <a:rPr lang="fr-FR" sz="2400" dirty="0"/>
              <a:t>                                  </a:t>
            </a:r>
            <a:endParaRPr lang="fr-FR" sz="2400" dirty="0">
              <a:solidFill>
                <a:prstClr val="black"/>
              </a:solidFill>
            </a:endParaRPr>
          </a:p>
        </p:txBody>
      </p:sp>
      <p:pic>
        <p:nvPicPr>
          <p:cNvPr id="5" name="Imag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6719" y="4033574"/>
            <a:ext cx="3732245" cy="2530929"/>
          </a:xfrm>
          <a:prstGeom prst="rect">
            <a:avLst/>
          </a:prstGeom>
        </p:spPr>
      </p:pic>
      <p:sp>
        <p:nvSpPr>
          <p:cNvPr id="8" name="Rectangle 7"/>
          <p:cNvSpPr/>
          <p:nvPr/>
        </p:nvSpPr>
        <p:spPr>
          <a:xfrm>
            <a:off x="1575755" y="6034975"/>
            <a:ext cx="1380698" cy="646331"/>
          </a:xfrm>
          <a:prstGeom prst="rect">
            <a:avLst/>
          </a:prstGeom>
        </p:spPr>
        <p:txBody>
          <a:bodyPr wrap="none">
            <a:spAutoFit/>
          </a:bodyPr>
          <a:lstStyle/>
          <a:p>
            <a:pPr algn="r"/>
            <a:r>
              <a:rPr lang="fr-FR" sz="1200" b="1" i="0" dirty="0" smtClean="0">
                <a:solidFill>
                  <a:srgbClr val="333333"/>
                </a:solidFill>
                <a:effectLst/>
                <a:latin typeface="Corbel" panose="020B0503020204020204" pitchFamily="34" charset="0"/>
              </a:rPr>
              <a:t>CARTAPUCE</a:t>
            </a:r>
          </a:p>
          <a:p>
            <a:pPr algn="r"/>
            <a:r>
              <a:rPr lang="fr-FR" sz="1200" i="1" dirty="0" smtClean="0">
                <a:solidFill>
                  <a:srgbClr val="333333"/>
                </a:solidFill>
                <a:latin typeface="Corbel" panose="020B0503020204020204" pitchFamily="34" charset="0"/>
              </a:rPr>
              <a:t>C’est à notre portée</a:t>
            </a:r>
            <a:endParaRPr lang="fr-FR" sz="1200" i="1" dirty="0" smtClean="0">
              <a:solidFill>
                <a:srgbClr val="333333"/>
              </a:solidFill>
              <a:effectLst/>
              <a:latin typeface="Corbel" panose="020B0503020204020204" pitchFamily="34" charset="0"/>
            </a:endParaRPr>
          </a:p>
          <a:p>
            <a:pPr algn="r"/>
            <a:r>
              <a:rPr lang="fr-FR" sz="1200" dirty="0" smtClean="0">
                <a:solidFill>
                  <a:srgbClr val="333333"/>
                </a:solidFill>
                <a:latin typeface="Corbel" panose="020B0503020204020204" pitchFamily="34" charset="0"/>
              </a:rPr>
              <a:t>2014</a:t>
            </a:r>
            <a:endParaRPr lang="fr-FR" sz="1200" dirty="0">
              <a:latin typeface="Corbel" panose="020B0503020204020204" pitchFamily="34" charset="0"/>
            </a:endParaRPr>
          </a:p>
        </p:txBody>
      </p:sp>
      <p:sp>
        <p:nvSpPr>
          <p:cNvPr id="9" name="ZoneTexte 8"/>
          <p:cNvSpPr txBox="1"/>
          <p:nvPr/>
        </p:nvSpPr>
        <p:spPr>
          <a:xfrm>
            <a:off x="10646923" y="3406630"/>
            <a:ext cx="1132041" cy="646331"/>
          </a:xfrm>
          <a:prstGeom prst="rect">
            <a:avLst/>
          </a:prstGeom>
          <a:noFill/>
        </p:spPr>
        <p:txBody>
          <a:bodyPr wrap="none" rtlCol="0">
            <a:spAutoFit/>
          </a:bodyPr>
          <a:lstStyle/>
          <a:p>
            <a:pPr algn="r"/>
            <a:r>
              <a:rPr lang="fr-FR" sz="1200" dirty="0" smtClean="0"/>
              <a:t>Claude </a:t>
            </a:r>
            <a:r>
              <a:rPr lang="fr-FR" sz="1200" b="1" dirty="0" smtClean="0"/>
              <a:t>MONET</a:t>
            </a:r>
          </a:p>
          <a:p>
            <a:pPr algn="r"/>
            <a:r>
              <a:rPr lang="fr-FR" sz="1200" i="1" dirty="0" smtClean="0"/>
              <a:t>La pie </a:t>
            </a:r>
          </a:p>
          <a:p>
            <a:pPr algn="r"/>
            <a:r>
              <a:rPr lang="fr-FR" sz="1200" dirty="0" smtClean="0"/>
              <a:t>1868-9</a:t>
            </a:r>
            <a:endParaRPr lang="fr-FR" sz="1200" dirty="0"/>
          </a:p>
        </p:txBody>
      </p:sp>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04908" y="1436952"/>
            <a:ext cx="2644486" cy="1840562"/>
          </a:xfrm>
          <a:prstGeom prst="rect">
            <a:avLst/>
          </a:prstGeom>
        </p:spPr>
      </p:pic>
      <p:sp>
        <p:nvSpPr>
          <p:cNvPr id="11" name="Rectangle 10"/>
          <p:cNvSpPr/>
          <p:nvPr/>
        </p:nvSpPr>
        <p:spPr>
          <a:xfrm>
            <a:off x="2748251" y="1586296"/>
            <a:ext cx="2510624" cy="461665"/>
          </a:xfrm>
          <a:prstGeom prst="rect">
            <a:avLst/>
          </a:prstGeom>
        </p:spPr>
        <p:txBody>
          <a:bodyPr wrap="none">
            <a:spAutoFit/>
          </a:bodyPr>
          <a:lstStyle/>
          <a:p>
            <a:r>
              <a:rPr lang="fr-FR" sz="1200" i="1" dirty="0" smtClean="0">
                <a:latin typeface="Corbel" panose="020B0503020204020204" pitchFamily="34" charset="0"/>
              </a:rPr>
              <a:t>Quand je vois mes notes d'électricité.. </a:t>
            </a:r>
          </a:p>
          <a:p>
            <a:r>
              <a:rPr lang="fr-FR" sz="1200" dirty="0" smtClean="0">
                <a:latin typeface="Corbel" panose="020B0503020204020204" pitchFamily="34" charset="0"/>
              </a:rPr>
              <a:t>2013</a:t>
            </a:r>
            <a:endParaRPr lang="fr-FR" sz="1200" dirty="0">
              <a:latin typeface="Corbel" panose="020B0503020204020204" pitchFamily="34" charset="0"/>
            </a:endParaRPr>
          </a:p>
        </p:txBody>
      </p:sp>
      <p:sp>
        <p:nvSpPr>
          <p:cNvPr id="12" name="ZoneTexte 11"/>
          <p:cNvSpPr txBox="1"/>
          <p:nvPr/>
        </p:nvSpPr>
        <p:spPr>
          <a:xfrm>
            <a:off x="6448756" y="5262407"/>
            <a:ext cx="1310102" cy="461665"/>
          </a:xfrm>
          <a:prstGeom prst="rect">
            <a:avLst/>
          </a:prstGeom>
          <a:noFill/>
        </p:spPr>
        <p:txBody>
          <a:bodyPr wrap="none" rtlCol="0">
            <a:spAutoFit/>
          </a:bodyPr>
          <a:lstStyle/>
          <a:p>
            <a:pPr algn="r"/>
            <a:r>
              <a:rPr lang="fr-FR" sz="1200" b="1" dirty="0" smtClean="0">
                <a:latin typeface="Corbel" panose="020B0503020204020204" pitchFamily="34" charset="0"/>
              </a:rPr>
              <a:t>GRAPHIC IMAGE</a:t>
            </a:r>
          </a:p>
          <a:p>
            <a:pPr algn="r"/>
            <a:r>
              <a:rPr lang="fr-FR" sz="1200" dirty="0" smtClean="0">
                <a:latin typeface="Corbel" panose="020B0503020204020204" pitchFamily="34" charset="0"/>
              </a:rPr>
              <a:t>2019</a:t>
            </a:r>
            <a:endParaRPr lang="fr-FR" sz="1200" dirty="0">
              <a:latin typeface="Corbel" panose="020B0503020204020204" pitchFamily="34" charset="0"/>
            </a:endParaRPr>
          </a:p>
        </p:txBody>
      </p:sp>
    </p:spTree>
    <p:extLst>
      <p:ext uri="{BB962C8B-B14F-4D97-AF65-F5344CB8AC3E}">
        <p14:creationId xmlns:p14="http://schemas.microsoft.com/office/powerpoint/2010/main" val="14565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2979" y="1982250"/>
            <a:ext cx="10051160" cy="3399657"/>
          </a:xfrm>
          <a:prstGeom prst="rect">
            <a:avLst/>
          </a:prstGeom>
        </p:spPr>
      </p:pic>
      <p:sp>
        <p:nvSpPr>
          <p:cNvPr id="3" name="Rectangle 2"/>
          <p:cNvSpPr/>
          <p:nvPr/>
        </p:nvSpPr>
        <p:spPr>
          <a:xfrm>
            <a:off x="902979" y="5381907"/>
            <a:ext cx="1892890" cy="646331"/>
          </a:xfrm>
          <a:prstGeom prst="rect">
            <a:avLst/>
          </a:prstGeom>
        </p:spPr>
        <p:txBody>
          <a:bodyPr wrap="none">
            <a:spAutoFit/>
          </a:bodyPr>
          <a:lstStyle/>
          <a:p>
            <a:r>
              <a:rPr lang="fr-FR" sz="1200" dirty="0" smtClean="0"/>
              <a:t>Karlheinz </a:t>
            </a:r>
            <a:r>
              <a:rPr lang="fr-FR" sz="1200" b="1" dirty="0" smtClean="0"/>
              <a:t>STOCKHAUSEN</a:t>
            </a:r>
            <a:endParaRPr lang="fr-FR" sz="1200" dirty="0"/>
          </a:p>
          <a:p>
            <a:r>
              <a:rPr lang="fr-FR" sz="1200" i="1" dirty="0" err="1" smtClean="0"/>
              <a:t>Elektronische</a:t>
            </a:r>
            <a:r>
              <a:rPr lang="fr-FR" sz="1200" i="1" dirty="0" smtClean="0"/>
              <a:t> </a:t>
            </a:r>
            <a:r>
              <a:rPr lang="fr-FR" sz="1200" i="1" dirty="0" err="1" smtClean="0"/>
              <a:t>Studie</a:t>
            </a:r>
            <a:endParaRPr lang="fr-FR" sz="1200" i="1" dirty="0" smtClean="0"/>
          </a:p>
          <a:p>
            <a:r>
              <a:rPr lang="fr-FR" sz="1200" dirty="0"/>
              <a:t>1954 </a:t>
            </a:r>
          </a:p>
        </p:txBody>
      </p:sp>
      <p:sp>
        <p:nvSpPr>
          <p:cNvPr id="4" name="Rectangle 3"/>
          <p:cNvSpPr/>
          <p:nvPr/>
        </p:nvSpPr>
        <p:spPr>
          <a:xfrm>
            <a:off x="183502" y="70868"/>
            <a:ext cx="12104914" cy="1569660"/>
          </a:xfrm>
          <a:prstGeom prst="rect">
            <a:avLst/>
          </a:prstGeom>
        </p:spPr>
        <p:txBody>
          <a:bodyPr wrap="square">
            <a:spAutoFit/>
          </a:bodyPr>
          <a:lstStyle/>
          <a:p>
            <a:pPr lvl="0"/>
            <a:r>
              <a:rPr lang="fr-FR" sz="2400" dirty="0">
                <a:solidFill>
                  <a:prstClr val="black"/>
                </a:solidFill>
              </a:rPr>
              <a:t>Créer à partir d’une partition imaginaire utilisée comme matériau plastique. </a:t>
            </a:r>
          </a:p>
          <a:p>
            <a:pPr lvl="0"/>
            <a:endParaRPr lang="fr-FR" sz="2400" dirty="0">
              <a:solidFill>
                <a:prstClr val="black"/>
              </a:solidFill>
            </a:endParaRPr>
          </a:p>
          <a:p>
            <a:pPr lvl="0"/>
            <a:r>
              <a:rPr lang="fr-FR" sz="2400" dirty="0">
                <a:solidFill>
                  <a:prstClr val="black"/>
                </a:solidFill>
              </a:rPr>
              <a:t>Inventer une nouvelle écriture et proposer des partitions graphiques </a:t>
            </a:r>
            <a:r>
              <a:rPr lang="fr-FR" sz="2400" dirty="0" smtClean="0">
                <a:solidFill>
                  <a:prstClr val="black"/>
                </a:solidFill>
              </a:rPr>
              <a:t>originales qui conservent un élément ou plusieurs de la structure d’une partition. </a:t>
            </a:r>
            <a:endParaRPr lang="fr-FR" sz="2400" dirty="0">
              <a:solidFill>
                <a:prstClr val="black"/>
              </a:solidFill>
            </a:endParaRPr>
          </a:p>
        </p:txBody>
      </p:sp>
    </p:spTree>
    <p:extLst>
      <p:ext uri="{BB962C8B-B14F-4D97-AF65-F5344CB8AC3E}">
        <p14:creationId xmlns:p14="http://schemas.microsoft.com/office/powerpoint/2010/main" val="131668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2" name="Rectangle 1"/>
          <p:cNvSpPr/>
          <p:nvPr/>
        </p:nvSpPr>
        <p:spPr>
          <a:xfrm>
            <a:off x="1" y="127200"/>
            <a:ext cx="12191999" cy="2308324"/>
          </a:xfrm>
          <a:prstGeom prst="rect">
            <a:avLst/>
          </a:prstGeom>
        </p:spPr>
        <p:txBody>
          <a:bodyPr wrap="square">
            <a:spAutoFit/>
          </a:bodyPr>
          <a:lstStyle/>
          <a:p>
            <a:pPr lvl="0"/>
            <a:r>
              <a:rPr lang="fr-FR" sz="2400" dirty="0" smtClean="0">
                <a:latin typeface="Corbel" panose="020B0503020204020204" pitchFamily="34" charset="0"/>
              </a:rPr>
              <a:t>- </a:t>
            </a:r>
            <a:r>
              <a:rPr lang="fr-FR" sz="2400" dirty="0">
                <a:latin typeface="Corbel" panose="020B0503020204020204" pitchFamily="34" charset="0"/>
              </a:rPr>
              <a:t>Créer à partir d’une partition imaginaire utilisée comme matériau </a:t>
            </a:r>
            <a:r>
              <a:rPr lang="fr-FR" sz="2400" dirty="0" smtClean="0">
                <a:latin typeface="Corbel" panose="020B0503020204020204" pitchFamily="34" charset="0"/>
              </a:rPr>
              <a:t>plastique en inventant une nouvelle écriture. </a:t>
            </a:r>
          </a:p>
          <a:p>
            <a:endParaRPr lang="fr-FR" sz="2400" dirty="0">
              <a:latin typeface="Corbel" panose="020B0503020204020204" pitchFamily="34" charset="0"/>
            </a:endParaRPr>
          </a:p>
          <a:p>
            <a:r>
              <a:rPr lang="fr-FR" sz="2400" dirty="0" smtClean="0">
                <a:latin typeface="Corbel" panose="020B0503020204020204" pitchFamily="34" charset="0"/>
              </a:rPr>
              <a:t>« </a:t>
            </a:r>
            <a:r>
              <a:rPr lang="fr-FR" sz="2400" dirty="0">
                <a:latin typeface="Corbel" panose="020B0503020204020204" pitchFamily="34" charset="0"/>
              </a:rPr>
              <a:t>Ecrire »  la musique : s’inspirer des calligraphies musicales de Claude </a:t>
            </a:r>
            <a:r>
              <a:rPr lang="fr-FR" sz="2400" dirty="0" err="1">
                <a:latin typeface="Corbel" panose="020B0503020204020204" pitchFamily="34" charset="0"/>
              </a:rPr>
              <a:t>Melin</a:t>
            </a:r>
            <a:r>
              <a:rPr lang="fr-FR" sz="2400" dirty="0">
                <a:latin typeface="Corbel" panose="020B0503020204020204" pitchFamily="34" charset="0"/>
              </a:rPr>
              <a:t> et inventer des signes/graphies composés d’arabesques, de notes de musique, de « signes » que l’on peut voir sur une partition (note, soupir, pause, croche…) </a:t>
            </a: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277" y="2710804"/>
            <a:ext cx="3252479" cy="3982152"/>
          </a:xfrm>
          <a:prstGeom prst="rect">
            <a:avLst/>
          </a:prstGeom>
        </p:spPr>
      </p:pic>
      <p:sp>
        <p:nvSpPr>
          <p:cNvPr id="5" name="Rectangle 4"/>
          <p:cNvSpPr/>
          <p:nvPr/>
        </p:nvSpPr>
        <p:spPr>
          <a:xfrm>
            <a:off x="8370916" y="6581001"/>
            <a:ext cx="1130531" cy="276999"/>
          </a:xfrm>
          <a:prstGeom prst="rect">
            <a:avLst/>
          </a:prstGeom>
        </p:spPr>
        <p:txBody>
          <a:bodyPr wrap="square">
            <a:spAutoFit/>
          </a:bodyPr>
          <a:lstStyle/>
          <a:p>
            <a:r>
              <a:rPr lang="fr-FR" sz="1200" dirty="0"/>
              <a:t>Claude </a:t>
            </a:r>
            <a:r>
              <a:rPr lang="fr-FR" sz="1200" b="1" dirty="0" smtClean="0"/>
              <a:t>MELIN </a:t>
            </a:r>
            <a:endParaRPr lang="fr-FR" sz="1200" b="1" dirty="0"/>
          </a:p>
        </p:txBody>
      </p:sp>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1050" y="2710804"/>
            <a:ext cx="5220397" cy="3930592"/>
          </a:xfrm>
          <a:prstGeom prst="rect">
            <a:avLst/>
          </a:prstGeom>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17821" y="2710803"/>
            <a:ext cx="1920244" cy="2325555"/>
          </a:xfrm>
          <a:prstGeom prst="rect">
            <a:avLst/>
          </a:prstGeom>
        </p:spPr>
      </p:pic>
    </p:spTree>
    <p:extLst>
      <p:ext uri="{BB962C8B-B14F-4D97-AF65-F5344CB8AC3E}">
        <p14:creationId xmlns:p14="http://schemas.microsoft.com/office/powerpoint/2010/main" val="191931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3" name="Rectangle 2"/>
          <p:cNvSpPr/>
          <p:nvPr/>
        </p:nvSpPr>
        <p:spPr>
          <a:xfrm>
            <a:off x="0" y="1313056"/>
            <a:ext cx="12028601" cy="38472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black"/>
                </a:solidFill>
                <a:effectLst/>
                <a:uLnTx/>
                <a:uFillTx/>
                <a:latin typeface="Calibri" panose="020F0502020204030204"/>
              </a:rPr>
              <a:t>            </a:t>
            </a:r>
            <a:r>
              <a:rPr kumimoji="0" lang="fr-FR" sz="2400" b="1" i="0" u="none" strike="noStrike" kern="1200" cap="none" spc="0" normalizeH="0" baseline="0" noProof="0" dirty="0" smtClean="0">
                <a:ln>
                  <a:noFill/>
                </a:ln>
                <a:solidFill>
                  <a:prstClr val="black"/>
                </a:solidFill>
                <a:effectLst/>
                <a:uLnTx/>
                <a:uFillTx/>
                <a:latin typeface="Corbel" panose="020B0503020204020204" pitchFamily="34" charset="0"/>
              </a:rPr>
              <a:t>Comment </a:t>
            </a:r>
            <a:r>
              <a:rPr kumimoji="0" lang="fr-FR" sz="2400" b="1" i="0" u="none" strike="noStrike" kern="1200" cap="none" spc="0" normalizeH="0" baseline="0" noProof="0" dirty="0">
                <a:ln>
                  <a:noFill/>
                </a:ln>
                <a:solidFill>
                  <a:prstClr val="black"/>
                </a:solidFill>
                <a:effectLst/>
                <a:uLnTx/>
                <a:uFillTx/>
                <a:latin typeface="Corbel" panose="020B0503020204020204" pitchFamily="34" charset="0"/>
              </a:rPr>
              <a:t>utiliser la transcription de la musique pour créer une œuvre </a:t>
            </a:r>
            <a:r>
              <a:rPr kumimoji="0" lang="fr-FR" sz="2400" b="1" i="0" u="none" strike="noStrike" kern="1200" cap="none" spc="0" normalizeH="0" baseline="0" noProof="0" dirty="0" smtClean="0">
                <a:ln>
                  <a:noFill/>
                </a:ln>
                <a:solidFill>
                  <a:prstClr val="black"/>
                </a:solidFill>
                <a:effectLst/>
                <a:uLnTx/>
                <a:uFillTx/>
                <a:latin typeface="Corbel" panose="020B0503020204020204" pitchFamily="34" charset="0"/>
              </a:rPr>
              <a:t>   	      	graphique ou </a:t>
            </a:r>
            <a:r>
              <a:rPr kumimoji="0" lang="fr-FR" sz="2400" b="1" i="0" u="none" strike="noStrike" kern="1200" cap="none" spc="0" normalizeH="0" baseline="0" noProof="0" dirty="0">
                <a:ln>
                  <a:noFill/>
                </a:ln>
                <a:solidFill>
                  <a:prstClr val="black"/>
                </a:solidFill>
                <a:effectLst/>
                <a:uLnTx/>
                <a:uFillTx/>
                <a:latin typeface="Corbel" panose="020B0503020204020204" pitchFamily="34" charset="0"/>
              </a:rPr>
              <a:t>plastique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i="0" u="none" strike="noStrike" kern="1200" cap="none" spc="0" normalizeH="0" baseline="0" noProof="0" dirty="0" smtClean="0">
              <a:ln>
                <a:noFill/>
              </a:ln>
              <a:solidFill>
                <a:srgbClr val="FFC000"/>
              </a:solidFill>
              <a:effectLst/>
              <a:uLnTx/>
              <a:uFillTx/>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i="0" u="none" strike="noStrike" kern="1200" cap="none" spc="0" normalizeH="0" baseline="0" noProof="0" dirty="0">
              <a:ln>
                <a:noFill/>
              </a:ln>
              <a:solidFill>
                <a:srgbClr val="FFC000"/>
              </a:solidFill>
              <a:effectLst/>
              <a:uLnTx/>
              <a:uFillTx/>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smtClean="0">
                <a:ln>
                  <a:noFill/>
                </a:ln>
                <a:solidFill>
                  <a:prstClr val="black"/>
                </a:solidFill>
                <a:effectLst/>
                <a:uLnTx/>
                <a:uFillTx/>
                <a:latin typeface="Corbel" panose="020B0503020204020204" pitchFamily="34" charset="0"/>
              </a:rPr>
              <a:t>               - Créer en utilisant des partitions comme matériau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i="0" u="none" strike="noStrike" kern="1200" cap="none" spc="0" normalizeH="0" baseline="0" noProof="0" dirty="0">
              <a:ln>
                <a:noFill/>
              </a:ln>
              <a:solidFill>
                <a:srgbClr val="FFC000"/>
              </a:solidFill>
              <a:effectLst/>
              <a:uLnTx/>
              <a:uFillTx/>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smtClean="0">
                <a:ln>
                  <a:noFill/>
                </a:ln>
                <a:solidFill>
                  <a:srgbClr val="FFC000"/>
                </a:solidFill>
                <a:effectLst/>
                <a:uLnTx/>
                <a:uFillTx/>
                <a:latin typeface="Corbel" panose="020B0503020204020204" pitchFamily="34" charset="0"/>
              </a:rPr>
              <a:t>             </a:t>
            </a:r>
            <a:endParaRPr kumimoji="0" lang="fr-FR" sz="2400" i="0" u="none" strike="noStrike" kern="1200" cap="none" spc="0" normalizeH="0" baseline="0" noProof="0" dirty="0" smtClean="0">
              <a:ln>
                <a:noFill/>
              </a:ln>
              <a:solidFill>
                <a:prstClr val="black"/>
              </a:solidFill>
              <a:effectLst/>
              <a:uLnTx/>
              <a:uFillTx/>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smtClean="0">
                <a:ln>
                  <a:noFill/>
                </a:ln>
                <a:solidFill>
                  <a:prstClr val="black"/>
                </a:solidFill>
                <a:effectLst/>
                <a:uLnTx/>
                <a:uFillTx/>
                <a:latin typeface="Corbel" panose="020B0503020204020204" pitchFamily="34" charset="0"/>
              </a:rPr>
              <a:t>               - Créer à partir d’une partition imaginaire utilisée comme matériau plastique</a:t>
            </a:r>
          </a:p>
          <a:p>
            <a:pPr marL="2628900" lvl="5" indent="-342900">
              <a:buFont typeface="Arial" panose="020B0604020202020204" pitchFamily="34" charset="0"/>
              <a:buChar char="•"/>
            </a:pPr>
            <a:r>
              <a:rPr lang="fr-FR" sz="2400" dirty="0" smtClean="0">
                <a:latin typeface="Corbel" panose="020B0503020204020204" pitchFamily="34" charset="0"/>
              </a:rPr>
              <a:t>En intégrant des éléments « musicaux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smtClean="0">
                <a:ln>
                  <a:noFill/>
                </a:ln>
                <a:solidFill>
                  <a:prstClr val="black"/>
                </a:solidFill>
                <a:effectLst/>
                <a:uLnTx/>
                <a:uFillTx/>
                <a:latin typeface="Corbel" panose="020B0503020204020204" pitchFamily="34" charset="0"/>
              </a:rPr>
              <a:t>                                  </a:t>
            </a:r>
            <a:endParaRPr kumimoji="0" lang="fr-FR" sz="2400"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5" name="ZoneTexte 4"/>
          <p:cNvSpPr txBox="1"/>
          <p:nvPr/>
        </p:nvSpPr>
        <p:spPr>
          <a:xfrm>
            <a:off x="76200" y="144780"/>
            <a:ext cx="121700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Musique à créer </a:t>
            </a:r>
            <a:endParaRPr kumimoji="0" lang="fr-FR"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fr-FR" sz="1200" b="0" i="0" u="none" strike="noStrike" kern="1200" cap="none" spc="0" normalizeH="0" baseline="0" noProof="0" dirty="0" smtClean="0">
                <a:ln>
                  <a:noFill/>
                </a:ln>
                <a:solidFill>
                  <a:prstClr val="black"/>
                </a:solidFill>
                <a:effectLst/>
                <a:uLnTx/>
                <a:uFillTx/>
                <a:latin typeface="Calibri" panose="020F0502020204030204"/>
                <a:ea typeface="+mn-ea"/>
                <a:cs typeface="+mn-cs"/>
              </a:rPr>
              <a:t>ériode 3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Partitions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568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050" name="Picture 2" descr="Water Music: Falling Starsâ mix of sheet-music elements and the natural environment echoes avant-garde graphic scores, such as sound artist Stephen Vitielloâs âReed Music,â shown here, which superimposes sheet music onto a photo of reeds in a pond.">
            <a:extLst>
              <a:ext uri="{FF2B5EF4-FFF2-40B4-BE49-F238E27FC236}">
                <a16:creationId xmlns:a16="http://schemas.microsoft.com/office/drawing/2014/main" id="{461FEC00-592B-485E-9ECF-6325109344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064" y="1910011"/>
            <a:ext cx="4350177" cy="37398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064" y="5744778"/>
            <a:ext cx="1639018" cy="646331"/>
          </a:xfrm>
          <a:prstGeom prst="rect">
            <a:avLst/>
          </a:prstGeom>
        </p:spPr>
        <p:txBody>
          <a:bodyPr wrap="square">
            <a:spAutoFit/>
          </a:bodyPr>
          <a:lstStyle/>
          <a:p>
            <a:r>
              <a:rPr lang="fr-FR" sz="1200" dirty="0">
                <a:solidFill>
                  <a:prstClr val="black"/>
                </a:solidFill>
              </a:rPr>
              <a:t>Stephen </a:t>
            </a:r>
            <a:r>
              <a:rPr lang="fr-FR" sz="1200" b="1" dirty="0" smtClean="0">
                <a:solidFill>
                  <a:prstClr val="black"/>
                </a:solidFill>
              </a:rPr>
              <a:t>VITIELLO</a:t>
            </a:r>
            <a:endParaRPr lang="fr-FR" sz="1200" b="1" dirty="0" smtClean="0"/>
          </a:p>
          <a:p>
            <a:r>
              <a:rPr lang="fr-FR" sz="1200" i="1" dirty="0" smtClean="0">
                <a:solidFill>
                  <a:prstClr val="black"/>
                </a:solidFill>
              </a:rPr>
              <a:t>Reed Music</a:t>
            </a:r>
          </a:p>
          <a:p>
            <a:r>
              <a:rPr lang="fr-FR" sz="1200" dirty="0" smtClean="0">
                <a:solidFill>
                  <a:prstClr val="black"/>
                </a:solidFill>
              </a:rPr>
              <a:t>1975</a:t>
            </a:r>
          </a:p>
        </p:txBody>
      </p:sp>
      <p:sp>
        <p:nvSpPr>
          <p:cNvPr id="2" name="Rectangle 1"/>
          <p:cNvSpPr>
            <a:spLocks noChangeArrowheads="1"/>
          </p:cNvSpPr>
          <p:nvPr/>
        </p:nvSpPr>
        <p:spPr bwMode="auto">
          <a:xfrm>
            <a:off x="-59725" y="6581001"/>
            <a:ext cx="12192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smtClean="0">
                <a:latin typeface="Corbel" panose="020B0503020204020204" pitchFamily="34" charset="0"/>
              </a:rPr>
              <a:t>« </a:t>
            </a:r>
            <a:r>
              <a:rPr kumimoji="0" lang="fr-FR" altLang="fr-FR" sz="1200" b="0" i="0" u="none" strike="noStrike" cap="none" normalizeH="0" baseline="0" dirty="0" smtClean="0">
                <a:ln>
                  <a:noFill/>
                </a:ln>
                <a:solidFill>
                  <a:schemeClr val="tx1"/>
                </a:solidFill>
                <a:effectLst/>
                <a:latin typeface="Corbel" panose="020B0503020204020204" pitchFamily="34" charset="0"/>
              </a:rPr>
              <a:t>Reed Music » de l'artiste sonore Stephen </a:t>
            </a:r>
            <a:r>
              <a:rPr kumimoji="0" lang="fr-FR" altLang="fr-FR" sz="1200" b="0" i="0" u="none" strike="noStrike" cap="none" normalizeH="0" baseline="0" dirty="0" err="1" smtClean="0">
                <a:ln>
                  <a:noFill/>
                </a:ln>
                <a:solidFill>
                  <a:schemeClr val="tx1"/>
                </a:solidFill>
                <a:effectLst/>
                <a:latin typeface="Corbel" panose="020B0503020204020204" pitchFamily="34" charset="0"/>
              </a:rPr>
              <a:t>Vitiello</a:t>
            </a:r>
            <a:r>
              <a:rPr kumimoji="0" lang="fr-FR" altLang="fr-FR" sz="1200" b="0" i="0" u="none" strike="noStrike" cap="none" normalizeH="0" baseline="0" dirty="0" smtClean="0">
                <a:ln>
                  <a:noFill/>
                </a:ln>
                <a:solidFill>
                  <a:schemeClr val="tx1"/>
                </a:solidFill>
                <a:effectLst/>
                <a:latin typeface="Corbel" panose="020B0503020204020204" pitchFamily="34" charset="0"/>
              </a:rPr>
              <a:t>, montré ici, qui superpose des partitions sur une photo de roseaux dans un étang. </a:t>
            </a:r>
          </a:p>
        </p:txBody>
      </p:sp>
      <p:sp>
        <p:nvSpPr>
          <p:cNvPr id="5" name="Rectangle 4"/>
          <p:cNvSpPr/>
          <p:nvPr/>
        </p:nvSpPr>
        <p:spPr>
          <a:xfrm>
            <a:off x="0" y="147419"/>
            <a:ext cx="12072551" cy="1569660"/>
          </a:xfrm>
          <a:prstGeom prst="rect">
            <a:avLst/>
          </a:prstGeom>
        </p:spPr>
        <p:txBody>
          <a:bodyPr wrap="square">
            <a:spAutoFit/>
          </a:bodyPr>
          <a:lstStyle/>
          <a:p>
            <a:pPr lvl="0"/>
            <a:r>
              <a:rPr lang="fr-FR" sz="2400" dirty="0" smtClean="0">
                <a:solidFill>
                  <a:prstClr val="black"/>
                </a:solidFill>
              </a:rPr>
              <a:t> Créer </a:t>
            </a:r>
            <a:r>
              <a:rPr lang="fr-FR" sz="2400" dirty="0">
                <a:solidFill>
                  <a:prstClr val="black"/>
                </a:solidFill>
              </a:rPr>
              <a:t>à partir d’une partition imaginaire utilisée comme matériau plastique : </a:t>
            </a:r>
          </a:p>
          <a:p>
            <a:pPr lvl="0"/>
            <a:r>
              <a:rPr lang="fr-FR" sz="2400" dirty="0">
                <a:solidFill>
                  <a:prstClr val="black"/>
                </a:solidFill>
              </a:rPr>
              <a:t> </a:t>
            </a:r>
            <a:r>
              <a:rPr lang="fr-FR" sz="2400" dirty="0" smtClean="0"/>
              <a:t>en </a:t>
            </a:r>
            <a:r>
              <a:rPr lang="fr-FR" sz="2400" dirty="0"/>
              <a:t>intégrant des éléments « musicaux </a:t>
            </a:r>
            <a:r>
              <a:rPr lang="fr-FR" sz="2400" dirty="0" smtClean="0"/>
              <a:t>»</a:t>
            </a:r>
          </a:p>
          <a:p>
            <a:pPr lvl="0"/>
            <a:endParaRPr lang="fr-FR" sz="2400" dirty="0" smtClean="0"/>
          </a:p>
          <a:p>
            <a:pPr lvl="0"/>
            <a:r>
              <a:rPr lang="fr-FR" sz="2400" dirty="0" smtClean="0"/>
              <a:t>Intégrer des éléments musicaux par superposition sur une image significative. </a:t>
            </a:r>
            <a:endParaRPr lang="fr-FR" dirty="0"/>
          </a:p>
        </p:txBody>
      </p:sp>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1781" y="1912363"/>
            <a:ext cx="5623507" cy="3737469"/>
          </a:xfrm>
          <a:prstGeom prst="rect">
            <a:avLst/>
          </a:prstGeom>
        </p:spPr>
      </p:pic>
      <p:cxnSp>
        <p:nvCxnSpPr>
          <p:cNvPr id="11" name="Connecteur droit avec flèche 10"/>
          <p:cNvCxnSpPr/>
          <p:nvPr/>
        </p:nvCxnSpPr>
        <p:spPr>
          <a:xfrm flipH="1">
            <a:off x="4021494" y="2648248"/>
            <a:ext cx="2341984" cy="30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2027824" y="4082595"/>
            <a:ext cx="5362021" cy="88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10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2D116F-F5EC-47FB-AC7E-664FF2E300D2}"/>
              </a:ext>
            </a:extLst>
          </p:cNvPr>
          <p:cNvSpPr txBox="1"/>
          <p:nvPr/>
        </p:nvSpPr>
        <p:spPr>
          <a:xfrm>
            <a:off x="-108065" y="5460707"/>
            <a:ext cx="1980222" cy="830997"/>
          </a:xfrm>
          <a:prstGeom prst="rect">
            <a:avLst/>
          </a:prstGeom>
          <a:noFill/>
        </p:spPr>
        <p:txBody>
          <a:bodyPr wrap="none" rtlCol="0">
            <a:spAutoFit/>
          </a:bodyPr>
          <a:lstStyle/>
          <a:p>
            <a:pPr algn="r"/>
            <a:r>
              <a:rPr lang="fr-FR" sz="1200" dirty="0"/>
              <a:t>Cathy </a:t>
            </a:r>
            <a:r>
              <a:rPr lang="fr-FR" sz="1200" b="1" dirty="0" smtClean="0"/>
              <a:t>BERBERIAN </a:t>
            </a:r>
            <a:r>
              <a:rPr lang="fr-FR" sz="1200" dirty="0" smtClean="0"/>
              <a:t>(chants) </a:t>
            </a:r>
          </a:p>
          <a:p>
            <a:pPr algn="r"/>
            <a:r>
              <a:rPr lang="fr-FR" sz="1200" dirty="0" smtClean="0"/>
              <a:t>Roberto </a:t>
            </a:r>
            <a:r>
              <a:rPr lang="fr-FR" sz="1200" b="1" dirty="0" smtClean="0"/>
              <a:t>ZAMARIN</a:t>
            </a:r>
            <a:r>
              <a:rPr lang="fr-FR" sz="1200" dirty="0" smtClean="0"/>
              <a:t> (dessins)</a:t>
            </a:r>
            <a:endParaRPr lang="fr-FR" sz="1200" dirty="0"/>
          </a:p>
          <a:p>
            <a:pPr algn="r"/>
            <a:r>
              <a:rPr lang="fr-FR" sz="1200" i="1" dirty="0" err="1" smtClean="0"/>
              <a:t>Stripsody</a:t>
            </a:r>
            <a:endParaRPr lang="fr-FR" sz="1200" i="1" dirty="0" smtClean="0"/>
          </a:p>
          <a:p>
            <a:pPr algn="r"/>
            <a:r>
              <a:rPr lang="fr-FR" sz="1200" dirty="0" smtClean="0"/>
              <a:t>1966</a:t>
            </a:r>
            <a:endParaRPr lang="fr-FR" sz="1200" dirty="0"/>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2157" y="2344187"/>
            <a:ext cx="2810565" cy="4060781"/>
          </a:xfrm>
          <a:prstGeom prst="rect">
            <a:avLst/>
          </a:prstGeom>
        </p:spPr>
      </p:pic>
      <p:sp>
        <p:nvSpPr>
          <p:cNvPr id="5" name="Rectangle 4"/>
          <p:cNvSpPr/>
          <p:nvPr/>
        </p:nvSpPr>
        <p:spPr>
          <a:xfrm>
            <a:off x="0" y="314512"/>
            <a:ext cx="12192000" cy="830997"/>
          </a:xfrm>
          <a:prstGeom prst="rect">
            <a:avLst/>
          </a:prstGeom>
        </p:spPr>
        <p:txBody>
          <a:bodyPr wrap="square">
            <a:spAutoFit/>
          </a:bodyPr>
          <a:lstStyle/>
          <a:p>
            <a:pPr lvl="0"/>
            <a:r>
              <a:rPr lang="fr-FR" sz="2400" dirty="0">
                <a:solidFill>
                  <a:prstClr val="black"/>
                </a:solidFill>
                <a:latin typeface="Corbel" panose="020B0503020204020204" pitchFamily="34" charset="0"/>
              </a:rPr>
              <a:t>Créer en utilisant </a:t>
            </a:r>
            <a:r>
              <a:rPr lang="fr-FR" sz="2400" dirty="0" smtClean="0">
                <a:solidFill>
                  <a:prstClr val="black"/>
                </a:solidFill>
                <a:latin typeface="Corbel" panose="020B0503020204020204" pitchFamily="34" charset="0"/>
              </a:rPr>
              <a:t>la structure des partitions comme </a:t>
            </a:r>
            <a:r>
              <a:rPr lang="fr-FR" sz="2400" dirty="0">
                <a:solidFill>
                  <a:prstClr val="black"/>
                </a:solidFill>
                <a:latin typeface="Corbel" panose="020B0503020204020204" pitchFamily="34" charset="0"/>
              </a:rPr>
              <a:t>matériau :</a:t>
            </a:r>
            <a:r>
              <a:rPr lang="fr-FR" sz="2400" b="1" dirty="0">
                <a:solidFill>
                  <a:prstClr val="black"/>
                </a:solidFill>
                <a:latin typeface="Corbel" panose="020B0503020204020204" pitchFamily="34" charset="0"/>
              </a:rPr>
              <a:t> </a:t>
            </a:r>
            <a:r>
              <a:rPr lang="fr-FR" sz="2400" dirty="0">
                <a:solidFill>
                  <a:prstClr val="black"/>
                </a:solidFill>
                <a:latin typeface="Corbel" panose="020B0503020204020204" pitchFamily="34" charset="0"/>
              </a:rPr>
              <a:t>créer à partir </a:t>
            </a:r>
            <a:r>
              <a:rPr lang="fr-FR" sz="2400" dirty="0" smtClean="0">
                <a:solidFill>
                  <a:prstClr val="black"/>
                </a:solidFill>
                <a:latin typeface="Corbel" panose="020B0503020204020204" pitchFamily="34" charset="0"/>
              </a:rPr>
              <a:t>des portées détournées une partition imaginaire.</a:t>
            </a:r>
            <a:r>
              <a:rPr lang="fr-FR" sz="2000" dirty="0"/>
              <a:t>	</a:t>
            </a:r>
          </a:p>
        </p:txBody>
      </p:sp>
      <p:pic>
        <p:nvPicPr>
          <p:cNvPr id="6" name="Image 5"/>
          <p:cNvPicPr>
            <a:picLocks noChangeAspect="1"/>
          </p:cNvPicPr>
          <p:nvPr/>
        </p:nvPicPr>
        <p:blipFill rotWithShape="1">
          <a:blip r:embed="rId4" cstate="email">
            <a:extLst>
              <a:ext uri="{28A0092B-C50C-407E-A947-70E740481C1C}">
                <a14:useLocalDpi xmlns:a14="http://schemas.microsoft.com/office/drawing/2010/main"/>
              </a:ext>
            </a:extLst>
          </a:blip>
          <a:srcRect b="-1343"/>
          <a:stretch/>
        </p:blipFill>
        <p:spPr>
          <a:xfrm>
            <a:off x="4788421" y="2344186"/>
            <a:ext cx="6282121" cy="4060781"/>
          </a:xfrm>
          <a:prstGeom prst="rect">
            <a:avLst/>
          </a:prstGeom>
        </p:spPr>
      </p:pic>
      <p:sp>
        <p:nvSpPr>
          <p:cNvPr id="7" name="ZoneTexte 6"/>
          <p:cNvSpPr txBox="1"/>
          <p:nvPr/>
        </p:nvSpPr>
        <p:spPr>
          <a:xfrm>
            <a:off x="11070542" y="5758636"/>
            <a:ext cx="885371" cy="646331"/>
          </a:xfrm>
          <a:prstGeom prst="rect">
            <a:avLst/>
          </a:prstGeom>
          <a:noFill/>
        </p:spPr>
        <p:txBody>
          <a:bodyPr wrap="none" rtlCol="0">
            <a:spAutoFit/>
          </a:bodyPr>
          <a:lstStyle/>
          <a:p>
            <a:r>
              <a:rPr lang="fr-FR" sz="1200" dirty="0" smtClean="0"/>
              <a:t>Réalisation</a:t>
            </a:r>
          </a:p>
          <a:p>
            <a:r>
              <a:rPr lang="fr-FR" sz="1200" dirty="0" smtClean="0"/>
              <a:t> élèves </a:t>
            </a:r>
            <a:endParaRPr lang="fr-FR" sz="1200" dirty="0"/>
          </a:p>
          <a:p>
            <a:r>
              <a:rPr lang="fr-FR" sz="1200" dirty="0" smtClean="0"/>
              <a:t> cycle 3 </a:t>
            </a:r>
            <a:endParaRPr lang="fr-FR" sz="1200" dirty="0"/>
          </a:p>
        </p:txBody>
      </p:sp>
      <p:sp>
        <p:nvSpPr>
          <p:cNvPr id="8" name="Rectangle 7"/>
          <p:cNvSpPr/>
          <p:nvPr/>
        </p:nvSpPr>
        <p:spPr>
          <a:xfrm>
            <a:off x="0" y="1191675"/>
            <a:ext cx="12192000" cy="461665"/>
          </a:xfrm>
          <a:prstGeom prst="rect">
            <a:avLst/>
          </a:prstGeom>
        </p:spPr>
        <p:txBody>
          <a:bodyPr wrap="square">
            <a:spAutoFit/>
          </a:bodyPr>
          <a:lstStyle/>
          <a:p>
            <a:pPr lvl="0"/>
            <a:r>
              <a:rPr lang="fr-FR" sz="2400" dirty="0">
                <a:solidFill>
                  <a:prstClr val="black"/>
                </a:solidFill>
                <a:latin typeface="Corbel" panose="020B0503020204020204" pitchFamily="34" charset="0"/>
              </a:rPr>
              <a:t>Rechercher des onomatopées dans des </a:t>
            </a:r>
            <a:r>
              <a:rPr lang="fr-FR" sz="2400" dirty="0" smtClean="0">
                <a:solidFill>
                  <a:prstClr val="black"/>
                </a:solidFill>
                <a:latin typeface="Corbel" panose="020B0503020204020204" pitchFamily="34" charset="0"/>
              </a:rPr>
              <a:t>BD et réaliser </a:t>
            </a:r>
            <a:r>
              <a:rPr lang="fr-FR" sz="2400" dirty="0">
                <a:solidFill>
                  <a:prstClr val="black"/>
                </a:solidFill>
                <a:latin typeface="Corbel" panose="020B0503020204020204" pitchFamily="34" charset="0"/>
              </a:rPr>
              <a:t>une partition </a:t>
            </a:r>
            <a:r>
              <a:rPr lang="fr-FR" sz="2400" dirty="0" smtClean="0">
                <a:solidFill>
                  <a:prstClr val="black"/>
                </a:solidFill>
                <a:latin typeface="Corbel" panose="020B0503020204020204" pitchFamily="34" charset="0"/>
              </a:rPr>
              <a:t>graphique plastique.</a:t>
            </a:r>
            <a:endParaRPr lang="fr-FR" sz="2400" dirty="0">
              <a:latin typeface="Corbel" panose="020B0503020204020204" pitchFamily="34" charset="0"/>
            </a:endParaRPr>
          </a:p>
        </p:txBody>
      </p:sp>
    </p:spTree>
    <p:extLst>
      <p:ext uri="{BB962C8B-B14F-4D97-AF65-F5344CB8AC3E}">
        <p14:creationId xmlns:p14="http://schemas.microsoft.com/office/powerpoint/2010/main" val="3802106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3097" y="4909255"/>
            <a:ext cx="4563689" cy="1789426"/>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385" y="4909255"/>
            <a:ext cx="5774406" cy="1813822"/>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385" y="1936687"/>
            <a:ext cx="10535401" cy="2810310"/>
          </a:xfrm>
          <a:prstGeom prst="rect">
            <a:avLst/>
          </a:prstGeom>
        </p:spPr>
      </p:pic>
      <p:sp>
        <p:nvSpPr>
          <p:cNvPr id="7" name="Rectangle 6"/>
          <p:cNvSpPr/>
          <p:nvPr/>
        </p:nvSpPr>
        <p:spPr>
          <a:xfrm>
            <a:off x="-2" y="80078"/>
            <a:ext cx="12192002" cy="1569660"/>
          </a:xfrm>
          <a:prstGeom prst="rect">
            <a:avLst/>
          </a:prstGeom>
        </p:spPr>
        <p:txBody>
          <a:bodyPr wrap="square">
            <a:spAutoFit/>
          </a:bodyPr>
          <a:lstStyle/>
          <a:p>
            <a:r>
              <a:rPr lang="fr-FR" sz="2400" dirty="0">
                <a:solidFill>
                  <a:prstClr val="black"/>
                </a:solidFill>
                <a:latin typeface="Corbel" panose="020B0503020204020204" pitchFamily="34" charset="0"/>
              </a:rPr>
              <a:t>Créer en utilisant la structure des partitions comme </a:t>
            </a:r>
            <a:r>
              <a:rPr lang="fr-FR" sz="2400" dirty="0" smtClean="0">
                <a:solidFill>
                  <a:prstClr val="black"/>
                </a:solidFill>
                <a:latin typeface="Corbel" panose="020B0503020204020204" pitchFamily="34" charset="0"/>
              </a:rPr>
              <a:t>matériau.</a:t>
            </a:r>
          </a:p>
          <a:p>
            <a:endParaRPr lang="fr-FR" sz="2400" dirty="0" smtClean="0">
              <a:solidFill>
                <a:prstClr val="black"/>
              </a:solidFill>
              <a:latin typeface="Corbel" panose="020B0503020204020204" pitchFamily="34" charset="0"/>
            </a:endParaRPr>
          </a:p>
          <a:p>
            <a:r>
              <a:rPr lang="fr-FR" sz="2400" dirty="0" smtClean="0">
                <a:solidFill>
                  <a:prstClr val="black"/>
                </a:solidFill>
                <a:latin typeface="Corbel" panose="020B0503020204020204" pitchFamily="34" charset="0"/>
              </a:rPr>
              <a:t>Créer </a:t>
            </a:r>
            <a:r>
              <a:rPr lang="fr-FR" sz="2400" dirty="0">
                <a:solidFill>
                  <a:prstClr val="black"/>
                </a:solidFill>
                <a:latin typeface="Corbel" panose="020B0503020204020204" pitchFamily="34" charset="0"/>
              </a:rPr>
              <a:t>à partir des portées </a:t>
            </a:r>
            <a:r>
              <a:rPr lang="fr-FR" sz="2400" dirty="0" smtClean="0">
                <a:solidFill>
                  <a:prstClr val="black"/>
                </a:solidFill>
                <a:latin typeface="Corbel" panose="020B0503020204020204" pitchFamily="34" charset="0"/>
              </a:rPr>
              <a:t>détournées, une partition imaginaire.</a:t>
            </a:r>
            <a:endParaRPr lang="fr-FR" sz="2400" dirty="0">
              <a:solidFill>
                <a:prstClr val="black"/>
              </a:solidFill>
              <a:latin typeface="Corbel" panose="020B0503020204020204" pitchFamily="34" charset="0"/>
            </a:endParaRPr>
          </a:p>
          <a:p>
            <a:pPr lvl="0"/>
            <a:r>
              <a:rPr lang="fr-FR" sz="2400" dirty="0">
                <a:solidFill>
                  <a:prstClr val="black"/>
                </a:solidFill>
                <a:latin typeface="Corbel" panose="020B0503020204020204" pitchFamily="34" charset="0"/>
              </a:rPr>
              <a:t>Rechercher des onomatopées dans des BD et réaliser une partition graphique plastique</a:t>
            </a:r>
            <a:r>
              <a:rPr lang="fr-FR" sz="2400" dirty="0" smtClean="0">
                <a:solidFill>
                  <a:prstClr val="black"/>
                </a:solidFill>
                <a:latin typeface="Corbel" panose="020B0503020204020204" pitchFamily="34" charset="0"/>
              </a:rPr>
              <a:t>.</a:t>
            </a:r>
            <a:endParaRPr lang="fr-FR" sz="2400" dirty="0" smtClean="0">
              <a:latin typeface="Corbel" panose="020B0503020204020204" pitchFamily="34" charset="0"/>
            </a:endParaRPr>
          </a:p>
        </p:txBody>
      </p:sp>
    </p:spTree>
    <p:extLst>
      <p:ext uri="{BB962C8B-B14F-4D97-AF65-F5344CB8AC3E}">
        <p14:creationId xmlns:p14="http://schemas.microsoft.com/office/powerpoint/2010/main" val="106976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4" name="Rectangle 3"/>
          <p:cNvSpPr/>
          <p:nvPr/>
        </p:nvSpPr>
        <p:spPr>
          <a:xfrm>
            <a:off x="146587" y="1432387"/>
            <a:ext cx="11628120" cy="6432530"/>
          </a:xfrm>
          <a:prstGeom prst="rect">
            <a:avLst/>
          </a:prstGeom>
        </p:spPr>
        <p:txBody>
          <a:bodyPr wrap="square">
            <a:spAutoFit/>
          </a:bodyPr>
          <a:lstStyle/>
          <a:p>
            <a:pPr lvl="0" fontAlgn="base"/>
            <a:r>
              <a:rPr lang="fr-FR" sz="2400" b="1" i="1" dirty="0" smtClean="0">
                <a:solidFill>
                  <a:srgbClr val="FFC000"/>
                </a:solidFill>
              </a:rPr>
              <a:t>  </a:t>
            </a:r>
            <a:r>
              <a:rPr lang="fr-FR" sz="2800" b="1" i="1" dirty="0" smtClean="0">
                <a:ln>
                  <a:solidFill>
                    <a:srgbClr val="FFC000"/>
                  </a:solidFill>
                </a:ln>
              </a:rPr>
              <a:t>En partant de ceux qui font naître la musique… </a:t>
            </a:r>
          </a:p>
          <a:p>
            <a:endParaRPr lang="fr-FR" sz="2400" b="1" dirty="0" smtClean="0">
              <a:solidFill>
                <a:srgbClr val="FFC000"/>
              </a:solidFill>
            </a:endParaRPr>
          </a:p>
          <a:p>
            <a:pPr lvl="0"/>
            <a:endParaRPr lang="fr-FR" sz="2400" b="1" dirty="0" smtClean="0">
              <a:solidFill>
                <a:srgbClr val="FFC000"/>
              </a:solidFill>
            </a:endParaRPr>
          </a:p>
          <a:p>
            <a:pPr lvl="0"/>
            <a:r>
              <a:rPr lang="fr-FR" sz="2400" b="1" dirty="0" smtClean="0">
                <a:solidFill>
                  <a:srgbClr val="FFC000"/>
                </a:solidFill>
              </a:rPr>
              <a:t>         </a:t>
            </a:r>
            <a:r>
              <a:rPr lang="fr-FR" sz="2400" b="1" dirty="0" smtClean="0"/>
              <a:t>Partitions </a:t>
            </a:r>
          </a:p>
          <a:p>
            <a:pPr lvl="0"/>
            <a:r>
              <a:rPr lang="fr-FR" sz="2400" dirty="0" smtClean="0"/>
              <a:t>                  Comment utiliser la transcription de la musique pour créer une œuvre graphique      	     ou plastique ?  </a:t>
            </a:r>
            <a:endParaRPr lang="fr-FR" sz="2400" dirty="0"/>
          </a:p>
          <a:p>
            <a:endParaRPr lang="fr-FR" sz="2400" b="1" dirty="0"/>
          </a:p>
          <a:p>
            <a:endParaRPr lang="fr-FR" sz="2400" b="1" dirty="0" smtClean="0"/>
          </a:p>
          <a:p>
            <a:r>
              <a:rPr lang="fr-FR" sz="2400" b="1" dirty="0" smtClean="0"/>
              <a:t>         Rythmes </a:t>
            </a:r>
            <a:r>
              <a:rPr lang="fr-FR" sz="2400" b="1" dirty="0"/>
              <a:t>– </a:t>
            </a:r>
            <a:r>
              <a:rPr lang="fr-FR" sz="2400" b="1" dirty="0" smtClean="0"/>
              <a:t>compositions </a:t>
            </a:r>
            <a:endParaRPr lang="fr-FR" sz="2400" b="1" dirty="0"/>
          </a:p>
          <a:p>
            <a:r>
              <a:rPr lang="fr-FR" sz="2400" dirty="0" smtClean="0"/>
              <a:t>                  Comment </a:t>
            </a:r>
            <a:r>
              <a:rPr lang="fr-FR" sz="2400" dirty="0"/>
              <a:t>représenter  des compositions et des rythmes musicaux </a:t>
            </a:r>
            <a:r>
              <a:rPr lang="fr-FR" sz="2400" dirty="0" smtClean="0"/>
              <a:t>dans </a:t>
            </a:r>
            <a:r>
              <a:rPr lang="fr-FR" sz="2400" dirty="0"/>
              <a:t>une </a:t>
            </a:r>
            <a:r>
              <a:rPr lang="fr-FR" sz="2400" dirty="0" smtClean="0"/>
              <a:t>	    	     production </a:t>
            </a:r>
            <a:r>
              <a:rPr lang="fr-FR" sz="2400" dirty="0"/>
              <a:t>plastique  </a:t>
            </a:r>
            <a:r>
              <a:rPr lang="fr-FR" sz="2400" dirty="0" smtClean="0"/>
              <a:t>?</a:t>
            </a:r>
          </a:p>
          <a:p>
            <a:r>
              <a:rPr lang="fr-FR" sz="2400" dirty="0"/>
              <a:t> </a:t>
            </a:r>
            <a:r>
              <a:rPr lang="fr-FR" sz="2400" i="1" dirty="0"/>
              <a:t> </a:t>
            </a:r>
            <a:r>
              <a:rPr lang="fr-FR" sz="2400" i="1" dirty="0" smtClean="0"/>
              <a:t>                </a:t>
            </a:r>
          </a:p>
          <a:p>
            <a:r>
              <a:rPr lang="fr-FR" sz="2400" i="1" dirty="0"/>
              <a:t> </a:t>
            </a:r>
            <a:r>
              <a:rPr lang="fr-FR" sz="2400" i="1" dirty="0" smtClean="0"/>
              <a:t>                </a:t>
            </a:r>
            <a:r>
              <a:rPr lang="fr-FR" sz="2400" dirty="0" smtClean="0"/>
              <a:t>Comment traduire </a:t>
            </a:r>
            <a:r>
              <a:rPr lang="fr-FR" sz="2400" dirty="0"/>
              <a:t>le son dans une production  plastique  </a:t>
            </a:r>
            <a:r>
              <a:rPr lang="fr-FR" sz="2400" dirty="0" smtClean="0"/>
              <a:t>? </a:t>
            </a:r>
            <a:endParaRPr lang="fr-FR" sz="2400" dirty="0"/>
          </a:p>
          <a:p>
            <a:pPr lvl="0" algn="ctr" fontAlgn="base"/>
            <a:endParaRPr lang="fr-FR" sz="2400" b="1" i="1" dirty="0">
              <a:solidFill>
                <a:srgbClr val="FFC000"/>
              </a:solidFill>
            </a:endParaRPr>
          </a:p>
          <a:p>
            <a:pPr lvl="0" algn="ctr" fontAlgn="base"/>
            <a:endParaRPr lang="fr-FR" sz="2400" b="1" i="1" dirty="0" smtClean="0">
              <a:solidFill>
                <a:srgbClr val="FFC000"/>
              </a:solidFill>
            </a:endParaRPr>
          </a:p>
          <a:p>
            <a:pPr lvl="0" algn="ctr" fontAlgn="base"/>
            <a:endParaRPr lang="fr-FR" sz="2400" dirty="0">
              <a:solidFill>
                <a:srgbClr val="FFC000"/>
              </a:solidFill>
            </a:endParaRPr>
          </a:p>
          <a:p>
            <a:pPr lvl="1" algn="ctr" fontAlgn="base"/>
            <a:r>
              <a:rPr lang="fr-FR" sz="2400" b="1" dirty="0" smtClean="0">
                <a:solidFill>
                  <a:srgbClr val="FFC000"/>
                </a:solidFill>
              </a:rPr>
              <a:t>   </a:t>
            </a:r>
            <a:endParaRPr lang="fr-FR" sz="1200" dirty="0"/>
          </a:p>
        </p:txBody>
      </p:sp>
      <p:sp>
        <p:nvSpPr>
          <p:cNvPr id="5" name="ZoneTexte 4"/>
          <p:cNvSpPr txBox="1"/>
          <p:nvPr/>
        </p:nvSpPr>
        <p:spPr>
          <a:xfrm>
            <a:off x="76200" y="144780"/>
            <a:ext cx="2354875" cy="830997"/>
          </a:xfrm>
          <a:prstGeom prst="rect">
            <a:avLst/>
          </a:prstGeom>
          <a:noFill/>
        </p:spPr>
        <p:txBody>
          <a:bodyPr wrap="none" rtlCol="0">
            <a:spAutoFit/>
          </a:bodyPr>
          <a:lstStyle/>
          <a:p>
            <a:pPr fontAlgn="base"/>
            <a:r>
              <a:rPr lang="fr-FR" sz="1200" dirty="0"/>
              <a:t>Musique à créer </a:t>
            </a:r>
            <a:endParaRPr lang="fr-FR" sz="1200" dirty="0" smtClean="0"/>
          </a:p>
          <a:p>
            <a:pPr fontAlgn="base"/>
            <a:r>
              <a:rPr lang="fr-FR" sz="1200" dirty="0"/>
              <a:t>P</a:t>
            </a:r>
            <a:r>
              <a:rPr lang="fr-FR" sz="1200" dirty="0" smtClean="0"/>
              <a:t>ériode 3 </a:t>
            </a:r>
          </a:p>
          <a:p>
            <a:pPr fontAlgn="base"/>
            <a:r>
              <a:rPr lang="fr-FR" sz="1200" dirty="0"/>
              <a:t>Partitions </a:t>
            </a:r>
            <a:r>
              <a:rPr lang="fr-FR" sz="1200" dirty="0" smtClean="0"/>
              <a:t>/ Rythme </a:t>
            </a:r>
            <a:r>
              <a:rPr lang="fr-FR" sz="1200" dirty="0"/>
              <a:t>/ Composition </a:t>
            </a:r>
          </a:p>
          <a:p>
            <a:pPr fontAlgn="base"/>
            <a:endParaRPr lang="fr-FR" sz="1200" dirty="0">
              <a:solidFill>
                <a:srgbClr val="FFC000"/>
              </a:solidFill>
            </a:endParaRPr>
          </a:p>
        </p:txBody>
      </p:sp>
    </p:spTree>
    <p:extLst>
      <p:ext uri="{BB962C8B-B14F-4D97-AF65-F5344CB8AC3E}">
        <p14:creationId xmlns:p14="http://schemas.microsoft.com/office/powerpoint/2010/main" val="3400542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53903" y="1719289"/>
            <a:ext cx="5755857" cy="4790173"/>
          </a:xfrm>
          <a:prstGeom prst="rect">
            <a:avLst/>
          </a:prstGeom>
        </p:spPr>
      </p:pic>
      <p:sp>
        <p:nvSpPr>
          <p:cNvPr id="4" name="Rectangle 3"/>
          <p:cNvSpPr/>
          <p:nvPr/>
        </p:nvSpPr>
        <p:spPr>
          <a:xfrm>
            <a:off x="9509760" y="5863131"/>
            <a:ext cx="1424814" cy="646331"/>
          </a:xfrm>
          <a:prstGeom prst="rect">
            <a:avLst/>
          </a:prstGeom>
        </p:spPr>
        <p:txBody>
          <a:bodyPr wrap="none">
            <a:spAutoFit/>
          </a:bodyPr>
          <a:lstStyle/>
          <a:p>
            <a:r>
              <a:rPr lang="fr-FR" sz="1200" dirty="0" err="1" smtClean="0"/>
              <a:t>Vassily</a:t>
            </a:r>
            <a:r>
              <a:rPr lang="fr-FR" sz="1200" dirty="0" smtClean="0"/>
              <a:t> </a:t>
            </a:r>
            <a:r>
              <a:rPr lang="fr-FR" sz="1200" b="1" dirty="0" smtClean="0"/>
              <a:t>KANDINSKY </a:t>
            </a:r>
          </a:p>
          <a:p>
            <a:r>
              <a:rPr lang="fr-FR" sz="1200" dirty="0" err="1" smtClean="0"/>
              <a:t>Sucesión</a:t>
            </a:r>
            <a:endParaRPr lang="fr-FR" sz="1200" dirty="0" smtClean="0"/>
          </a:p>
          <a:p>
            <a:r>
              <a:rPr lang="fr-FR" sz="1200" dirty="0" smtClean="0"/>
              <a:t> 1935</a:t>
            </a:r>
            <a:endParaRPr lang="fr-FR" sz="1200" dirty="0"/>
          </a:p>
        </p:txBody>
      </p:sp>
      <p:sp>
        <p:nvSpPr>
          <p:cNvPr id="5" name="Rectangle 4"/>
          <p:cNvSpPr/>
          <p:nvPr/>
        </p:nvSpPr>
        <p:spPr>
          <a:xfrm>
            <a:off x="0" y="83127"/>
            <a:ext cx="12120112" cy="1569660"/>
          </a:xfrm>
          <a:prstGeom prst="rect">
            <a:avLst/>
          </a:prstGeom>
        </p:spPr>
        <p:txBody>
          <a:bodyPr wrap="square">
            <a:spAutoFit/>
          </a:bodyPr>
          <a:lstStyle/>
          <a:p>
            <a:pPr lvl="0"/>
            <a:r>
              <a:rPr lang="fr-FR" sz="2400" dirty="0" smtClean="0">
                <a:solidFill>
                  <a:prstClr val="black"/>
                </a:solidFill>
                <a:latin typeface="Corbel" panose="020B0503020204020204" pitchFamily="34" charset="0"/>
              </a:rPr>
              <a:t>   Créer </a:t>
            </a:r>
            <a:r>
              <a:rPr lang="fr-FR" sz="2400" dirty="0">
                <a:solidFill>
                  <a:prstClr val="black"/>
                </a:solidFill>
                <a:latin typeface="Corbel" panose="020B0503020204020204" pitchFamily="34" charset="0"/>
              </a:rPr>
              <a:t>en s’inspirant de </a:t>
            </a:r>
            <a:r>
              <a:rPr lang="fr-FR" sz="2400" dirty="0" smtClean="0">
                <a:solidFill>
                  <a:prstClr val="black"/>
                </a:solidFill>
                <a:latin typeface="Corbel" panose="020B0503020204020204" pitchFamily="34" charset="0"/>
              </a:rPr>
              <a:t>partitions.</a:t>
            </a:r>
            <a:endParaRPr lang="fr-FR" sz="2400" dirty="0">
              <a:solidFill>
                <a:prstClr val="black"/>
              </a:solidFill>
              <a:latin typeface="Corbel" panose="020B0503020204020204" pitchFamily="34" charset="0"/>
            </a:endParaRPr>
          </a:p>
          <a:p>
            <a:pPr lvl="0"/>
            <a:r>
              <a:rPr lang="fr-FR" sz="2400" dirty="0" smtClean="0">
                <a:solidFill>
                  <a:prstClr val="black"/>
                </a:solidFill>
                <a:latin typeface="Corbel" panose="020B0503020204020204" pitchFamily="34" charset="0"/>
              </a:rPr>
              <a:t>   </a:t>
            </a:r>
          </a:p>
          <a:p>
            <a:pPr lvl="0"/>
            <a:r>
              <a:rPr lang="fr-FR" sz="2400" dirty="0" smtClean="0">
                <a:solidFill>
                  <a:prstClr val="black"/>
                </a:solidFill>
                <a:latin typeface="Corbel" panose="020B0503020204020204" pitchFamily="34" charset="0"/>
              </a:rPr>
              <a:t>  Créer une nouvelle partition imaginaire à </a:t>
            </a:r>
            <a:r>
              <a:rPr lang="fr-FR" sz="2400" dirty="0">
                <a:solidFill>
                  <a:prstClr val="black"/>
                </a:solidFill>
                <a:latin typeface="Corbel" panose="020B0503020204020204" pitchFamily="34" charset="0"/>
              </a:rPr>
              <a:t>partir d’une partition imaginaire utilisée comme matériau plastique en inventant </a:t>
            </a:r>
            <a:r>
              <a:rPr lang="fr-FR" sz="2400" dirty="0" smtClean="0">
                <a:solidFill>
                  <a:prstClr val="black"/>
                </a:solidFill>
                <a:latin typeface="Corbel" panose="020B0503020204020204" pitchFamily="34" charset="0"/>
              </a:rPr>
              <a:t> une </a:t>
            </a:r>
            <a:r>
              <a:rPr lang="fr-FR" sz="2400" dirty="0">
                <a:solidFill>
                  <a:prstClr val="black"/>
                </a:solidFill>
                <a:latin typeface="Corbel" panose="020B0503020204020204" pitchFamily="34" charset="0"/>
              </a:rPr>
              <a:t>nouvelle écriture</a:t>
            </a:r>
            <a:r>
              <a:rPr lang="fr-FR" sz="2400" dirty="0" smtClean="0">
                <a:solidFill>
                  <a:prstClr val="black"/>
                </a:solidFill>
                <a:latin typeface="Corbel" panose="020B0503020204020204" pitchFamily="34" charset="0"/>
              </a:rPr>
              <a:t>.</a:t>
            </a:r>
            <a:endParaRPr lang="fr-FR" sz="2400" dirty="0">
              <a:solidFill>
                <a:prstClr val="black"/>
              </a:solidFill>
              <a:latin typeface="Corbel" panose="020B0503020204020204" pitchFamily="34" charset="0"/>
            </a:endParaRPr>
          </a:p>
        </p:txBody>
      </p:sp>
    </p:spTree>
    <p:extLst>
      <p:ext uri="{BB962C8B-B14F-4D97-AF65-F5344CB8AC3E}">
        <p14:creationId xmlns:p14="http://schemas.microsoft.com/office/powerpoint/2010/main" val="219891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5" name="Rectangle 4"/>
          <p:cNvSpPr/>
          <p:nvPr/>
        </p:nvSpPr>
        <p:spPr>
          <a:xfrm>
            <a:off x="1" y="0"/>
            <a:ext cx="12120112" cy="1938992"/>
          </a:xfrm>
          <a:prstGeom prst="rect">
            <a:avLst/>
          </a:prstGeom>
        </p:spPr>
        <p:txBody>
          <a:bodyPr wrap="square">
            <a:spAutoFit/>
          </a:bodyPr>
          <a:lstStyle/>
          <a:p>
            <a:pPr lvl="0"/>
            <a:r>
              <a:rPr lang="fr-FR" sz="2400" b="1" dirty="0" smtClean="0">
                <a:solidFill>
                  <a:prstClr val="black"/>
                </a:solidFill>
                <a:latin typeface="Corbel" panose="020B0503020204020204" pitchFamily="34" charset="0"/>
              </a:rPr>
              <a:t>   </a:t>
            </a:r>
          </a:p>
          <a:p>
            <a:pPr lvl="0"/>
            <a:r>
              <a:rPr lang="fr-FR" sz="2400" dirty="0" smtClean="0">
                <a:solidFill>
                  <a:prstClr val="black"/>
                </a:solidFill>
                <a:latin typeface="Corbel" panose="020B0503020204020204" pitchFamily="34" charset="0"/>
              </a:rPr>
              <a:t>    Créer </a:t>
            </a:r>
            <a:r>
              <a:rPr lang="fr-FR" sz="2400" dirty="0">
                <a:solidFill>
                  <a:prstClr val="black"/>
                </a:solidFill>
                <a:latin typeface="Corbel" panose="020B0503020204020204" pitchFamily="34" charset="0"/>
              </a:rPr>
              <a:t>en s’inspirant de </a:t>
            </a:r>
            <a:r>
              <a:rPr lang="fr-FR" sz="2400" dirty="0" smtClean="0">
                <a:solidFill>
                  <a:prstClr val="black"/>
                </a:solidFill>
                <a:latin typeface="Corbel" panose="020B0503020204020204" pitchFamily="34" charset="0"/>
              </a:rPr>
              <a:t>partitions.</a:t>
            </a:r>
            <a:endParaRPr lang="fr-FR" sz="2400" dirty="0">
              <a:solidFill>
                <a:prstClr val="black"/>
              </a:solidFill>
              <a:latin typeface="Corbel" panose="020B0503020204020204" pitchFamily="34" charset="0"/>
            </a:endParaRPr>
          </a:p>
          <a:p>
            <a:pPr lvl="0"/>
            <a:r>
              <a:rPr lang="fr-FR" sz="2400" dirty="0" smtClean="0">
                <a:solidFill>
                  <a:prstClr val="black"/>
                </a:solidFill>
                <a:latin typeface="Corbel" panose="020B0503020204020204" pitchFamily="34" charset="0"/>
              </a:rPr>
              <a:t>  </a:t>
            </a:r>
          </a:p>
          <a:p>
            <a:pPr lvl="0"/>
            <a:r>
              <a:rPr lang="fr-FR" sz="2400" dirty="0" smtClean="0">
                <a:solidFill>
                  <a:prstClr val="black"/>
                </a:solidFill>
                <a:latin typeface="Corbel" panose="020B0503020204020204" pitchFamily="34" charset="0"/>
              </a:rPr>
              <a:t>    </a:t>
            </a:r>
            <a:r>
              <a:rPr lang="fr-FR" sz="2400" dirty="0">
                <a:solidFill>
                  <a:prstClr val="black"/>
                </a:solidFill>
                <a:latin typeface="Corbel" panose="020B0503020204020204" pitchFamily="34" charset="0"/>
              </a:rPr>
              <a:t>- Créer à partir d’une partition imaginaire utilisée comme matériau plastique en inventant </a:t>
            </a:r>
            <a:r>
              <a:rPr lang="fr-FR" sz="2400" dirty="0" smtClean="0">
                <a:solidFill>
                  <a:prstClr val="black"/>
                </a:solidFill>
                <a:latin typeface="Corbel" panose="020B0503020204020204" pitchFamily="34" charset="0"/>
              </a:rPr>
              <a:t>    une </a:t>
            </a:r>
            <a:r>
              <a:rPr lang="fr-FR" sz="2400" dirty="0">
                <a:solidFill>
                  <a:prstClr val="black"/>
                </a:solidFill>
                <a:latin typeface="Corbel" panose="020B0503020204020204" pitchFamily="34" charset="0"/>
              </a:rPr>
              <a:t>nouvelle </a:t>
            </a:r>
            <a:r>
              <a:rPr lang="fr-FR" sz="2400" dirty="0" smtClean="0">
                <a:solidFill>
                  <a:prstClr val="black"/>
                </a:solidFill>
                <a:latin typeface="Corbel" panose="020B0503020204020204" pitchFamily="34" charset="0"/>
              </a:rPr>
              <a:t>écriture, des signes graphiques.</a:t>
            </a:r>
            <a:endParaRPr lang="fr-FR" sz="2400" dirty="0">
              <a:solidFill>
                <a:prstClr val="black"/>
              </a:solidFill>
              <a:latin typeface="Corbel" panose="020B0503020204020204" pitchFamily="34" charset="0"/>
            </a:endParaRP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4186" y="1938992"/>
            <a:ext cx="5241637" cy="4291590"/>
          </a:xfrm>
          <a:prstGeom prst="rect">
            <a:avLst/>
          </a:prstGeom>
        </p:spPr>
      </p:pic>
      <p:sp>
        <p:nvSpPr>
          <p:cNvPr id="8" name="Rectangle 7"/>
          <p:cNvSpPr/>
          <p:nvPr/>
        </p:nvSpPr>
        <p:spPr>
          <a:xfrm>
            <a:off x="9175823" y="5584251"/>
            <a:ext cx="1933676" cy="646331"/>
          </a:xfrm>
          <a:prstGeom prst="rect">
            <a:avLst/>
          </a:prstGeom>
        </p:spPr>
        <p:txBody>
          <a:bodyPr wrap="square">
            <a:spAutoFit/>
          </a:bodyPr>
          <a:lstStyle/>
          <a:p>
            <a:pPr lvl="0"/>
            <a:r>
              <a:rPr lang="nn-NO" sz="1200" dirty="0">
                <a:solidFill>
                  <a:prstClr val="black"/>
                </a:solidFill>
              </a:rPr>
              <a:t>Vassily </a:t>
            </a:r>
            <a:r>
              <a:rPr lang="nn-NO" sz="1200" b="1" dirty="0">
                <a:solidFill>
                  <a:prstClr val="black"/>
                </a:solidFill>
              </a:rPr>
              <a:t>KANDINSKY </a:t>
            </a:r>
          </a:p>
          <a:p>
            <a:pPr lvl="0"/>
            <a:r>
              <a:rPr lang="nn-NO" sz="1200" i="1" dirty="0">
                <a:solidFill>
                  <a:prstClr val="black"/>
                </a:solidFill>
              </a:rPr>
              <a:t>Trente</a:t>
            </a:r>
          </a:p>
          <a:p>
            <a:pPr lvl="0"/>
            <a:r>
              <a:rPr lang="nn-NO" sz="1200" dirty="0">
                <a:solidFill>
                  <a:prstClr val="black"/>
                </a:solidFill>
              </a:rPr>
              <a:t>1937 </a:t>
            </a:r>
          </a:p>
        </p:txBody>
      </p:sp>
    </p:spTree>
    <p:extLst>
      <p:ext uri="{BB962C8B-B14F-4D97-AF65-F5344CB8AC3E}">
        <p14:creationId xmlns:p14="http://schemas.microsoft.com/office/powerpoint/2010/main" val="120061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57459" y="1804768"/>
            <a:ext cx="3965064" cy="4167535"/>
          </a:xfrm>
          <a:prstGeom prst="rect">
            <a:avLst/>
          </a:prstGeom>
        </p:spPr>
      </p:pic>
      <p:sp>
        <p:nvSpPr>
          <p:cNvPr id="3" name="Rectangle 2"/>
          <p:cNvSpPr/>
          <p:nvPr/>
        </p:nvSpPr>
        <p:spPr>
          <a:xfrm>
            <a:off x="80512" y="164228"/>
            <a:ext cx="12111487" cy="830997"/>
          </a:xfrm>
          <a:prstGeom prst="rect">
            <a:avLst/>
          </a:prstGeom>
        </p:spPr>
        <p:txBody>
          <a:bodyPr wrap="square">
            <a:spAutoFit/>
          </a:bodyPr>
          <a:lstStyle/>
          <a:p>
            <a:r>
              <a:rPr lang="fr-FR" sz="2400" dirty="0">
                <a:solidFill>
                  <a:prstClr val="black"/>
                </a:solidFill>
                <a:latin typeface="Corbel" panose="020B0503020204020204" pitchFamily="34" charset="0"/>
              </a:rPr>
              <a:t>Créer en utilisant </a:t>
            </a:r>
            <a:r>
              <a:rPr lang="fr-FR" sz="2400" dirty="0" smtClean="0">
                <a:latin typeface="Corbel" panose="020B0503020204020204" pitchFamily="34" charset="0"/>
              </a:rPr>
              <a:t>des écritures musicales </a:t>
            </a:r>
            <a:r>
              <a:rPr lang="fr-FR" sz="2400" dirty="0" smtClean="0">
                <a:solidFill>
                  <a:prstClr val="black"/>
                </a:solidFill>
                <a:latin typeface="Corbel" panose="020B0503020204020204" pitchFamily="34" charset="0"/>
              </a:rPr>
              <a:t>comme matériau.</a:t>
            </a:r>
            <a:endParaRPr lang="fr-FR" sz="2400" dirty="0" smtClean="0">
              <a:latin typeface="Corbel" panose="020B0503020204020204" pitchFamily="34" charset="0"/>
            </a:endParaRPr>
          </a:p>
          <a:p>
            <a:r>
              <a:rPr lang="fr-FR" sz="2400" dirty="0" smtClean="0">
                <a:latin typeface="Corbel" panose="020B0503020204020204" pitchFamily="34" charset="0"/>
              </a:rPr>
              <a:t>Présenter </a:t>
            </a:r>
            <a:r>
              <a:rPr lang="fr-FR" sz="2400" dirty="0">
                <a:latin typeface="Corbel" panose="020B0503020204020204" pitchFamily="34" charset="0"/>
              </a:rPr>
              <a:t>autrement une </a:t>
            </a:r>
            <a:r>
              <a:rPr lang="fr-FR" sz="2400" dirty="0" smtClean="0">
                <a:latin typeface="Corbel" panose="020B0503020204020204" pitchFamily="34" charset="0"/>
              </a:rPr>
              <a:t>écriture musicale imaginaire. </a:t>
            </a:r>
            <a:endParaRPr lang="fr-FR" sz="2400" dirty="0">
              <a:solidFill>
                <a:prstClr val="black"/>
              </a:solidFill>
              <a:latin typeface="Corbel" panose="020B0503020204020204" pitchFamily="34" charset="0"/>
            </a:endParaRPr>
          </a:p>
        </p:txBody>
      </p:sp>
    </p:spTree>
    <p:extLst>
      <p:ext uri="{BB962C8B-B14F-4D97-AF65-F5344CB8AC3E}">
        <p14:creationId xmlns:p14="http://schemas.microsoft.com/office/powerpoint/2010/main" val="3380095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4" name="Rectangle 3"/>
          <p:cNvSpPr/>
          <p:nvPr/>
        </p:nvSpPr>
        <p:spPr>
          <a:xfrm>
            <a:off x="146587" y="1432387"/>
            <a:ext cx="11628120" cy="5693866"/>
          </a:xfrm>
          <a:prstGeom prst="rect">
            <a:avLst/>
          </a:prstGeom>
        </p:spPr>
        <p:txBody>
          <a:bodyPr wrap="square">
            <a:spAutoFit/>
          </a:bodyPr>
          <a:lstStyle/>
          <a:p>
            <a:pPr lvl="0" fontAlgn="base"/>
            <a:r>
              <a:rPr lang="fr-FR" sz="2400" b="1" i="1" dirty="0" smtClean="0">
                <a:solidFill>
                  <a:srgbClr val="FFC000"/>
                </a:solidFill>
              </a:rPr>
              <a:t>  </a:t>
            </a:r>
            <a:r>
              <a:rPr lang="fr-FR" sz="2800" b="1" i="1" dirty="0" smtClean="0">
                <a:ln>
                  <a:solidFill>
                    <a:srgbClr val="FFC000"/>
                  </a:solidFill>
                </a:ln>
                <a:latin typeface="Corbel" panose="020B0503020204020204" pitchFamily="34" charset="0"/>
              </a:rPr>
              <a:t>En partant de ceux qui font naître la musique… </a:t>
            </a:r>
          </a:p>
          <a:p>
            <a:endParaRPr lang="fr-FR" sz="2400" b="1" dirty="0" smtClean="0">
              <a:solidFill>
                <a:srgbClr val="FFC000"/>
              </a:solidFill>
            </a:endParaRPr>
          </a:p>
          <a:p>
            <a:pPr lvl="0"/>
            <a:endParaRPr lang="fr-FR" sz="2400" b="1" dirty="0" smtClean="0">
              <a:solidFill>
                <a:srgbClr val="FFC000"/>
              </a:solidFill>
            </a:endParaRPr>
          </a:p>
          <a:p>
            <a:endParaRPr lang="fr-FR" sz="2400" b="1" dirty="0" smtClean="0"/>
          </a:p>
          <a:p>
            <a:r>
              <a:rPr lang="fr-FR" sz="2400" b="1" dirty="0" smtClean="0">
                <a:latin typeface="Corbel" panose="020B0503020204020204" pitchFamily="34" charset="0"/>
              </a:rPr>
              <a:t>                 Rythmes </a:t>
            </a:r>
            <a:r>
              <a:rPr lang="fr-FR" sz="2400" b="1" dirty="0">
                <a:latin typeface="Corbel" panose="020B0503020204020204" pitchFamily="34" charset="0"/>
              </a:rPr>
              <a:t>– composition </a:t>
            </a:r>
            <a:r>
              <a:rPr lang="fr-FR" sz="2400" b="1" dirty="0" smtClean="0">
                <a:latin typeface="Corbel" panose="020B0503020204020204" pitchFamily="34" charset="0"/>
              </a:rPr>
              <a:t>/ Problématique</a:t>
            </a:r>
            <a:endParaRPr lang="fr-FR" sz="2400" b="1" dirty="0">
              <a:latin typeface="Corbel" panose="020B0503020204020204" pitchFamily="34" charset="0"/>
            </a:endParaRPr>
          </a:p>
          <a:p>
            <a:r>
              <a:rPr lang="fr-FR" sz="2400" dirty="0" smtClean="0">
                <a:latin typeface="Corbel" panose="020B0503020204020204" pitchFamily="34" charset="0"/>
              </a:rPr>
              <a:t>                  </a:t>
            </a:r>
          </a:p>
          <a:p>
            <a:r>
              <a:rPr lang="fr-FR" sz="2400" dirty="0">
                <a:latin typeface="Corbel" panose="020B0503020204020204" pitchFamily="34" charset="0"/>
              </a:rPr>
              <a:t> </a:t>
            </a:r>
            <a:r>
              <a:rPr lang="fr-FR" sz="2400" dirty="0" smtClean="0">
                <a:latin typeface="Corbel" panose="020B0503020204020204" pitchFamily="34" charset="0"/>
              </a:rPr>
              <a:t>	   Comment </a:t>
            </a:r>
            <a:r>
              <a:rPr lang="fr-FR" sz="2400" dirty="0">
                <a:latin typeface="Corbel" panose="020B0503020204020204" pitchFamily="34" charset="0"/>
              </a:rPr>
              <a:t>représenter  des compositions et des rythmes musicaux </a:t>
            </a:r>
            <a:r>
              <a:rPr lang="fr-FR" sz="2400" dirty="0" smtClean="0">
                <a:latin typeface="Corbel" panose="020B0503020204020204" pitchFamily="34" charset="0"/>
              </a:rPr>
              <a:t>dans </a:t>
            </a:r>
            <a:r>
              <a:rPr lang="fr-FR" sz="2400" dirty="0">
                <a:latin typeface="Corbel" panose="020B0503020204020204" pitchFamily="34" charset="0"/>
              </a:rPr>
              <a:t>une </a:t>
            </a:r>
            <a:r>
              <a:rPr lang="fr-FR" sz="2400" dirty="0" smtClean="0">
                <a:latin typeface="Corbel" panose="020B0503020204020204" pitchFamily="34" charset="0"/>
              </a:rPr>
              <a:t>	    	   production </a:t>
            </a:r>
            <a:r>
              <a:rPr lang="fr-FR" sz="2400" dirty="0">
                <a:latin typeface="Corbel" panose="020B0503020204020204" pitchFamily="34" charset="0"/>
              </a:rPr>
              <a:t>plastique  </a:t>
            </a:r>
            <a:r>
              <a:rPr lang="fr-FR" sz="2400" dirty="0" smtClean="0">
                <a:latin typeface="Corbel" panose="020B0503020204020204" pitchFamily="34" charset="0"/>
              </a:rPr>
              <a:t>?</a:t>
            </a:r>
          </a:p>
          <a:p>
            <a:r>
              <a:rPr lang="fr-FR" sz="2400" dirty="0">
                <a:latin typeface="Corbel" panose="020B0503020204020204" pitchFamily="34" charset="0"/>
              </a:rPr>
              <a:t> </a:t>
            </a:r>
            <a:r>
              <a:rPr lang="fr-FR" sz="2400" i="1" dirty="0">
                <a:latin typeface="Corbel" panose="020B0503020204020204" pitchFamily="34" charset="0"/>
              </a:rPr>
              <a:t> </a:t>
            </a:r>
            <a:r>
              <a:rPr lang="fr-FR" sz="2400" i="1" dirty="0" smtClean="0">
                <a:latin typeface="Corbel" panose="020B0503020204020204" pitchFamily="34" charset="0"/>
              </a:rPr>
              <a:t>                </a:t>
            </a:r>
          </a:p>
          <a:p>
            <a:endParaRPr lang="fr-FR" sz="2400" i="1" dirty="0">
              <a:latin typeface="Corbel" panose="020B0503020204020204" pitchFamily="34" charset="0"/>
            </a:endParaRPr>
          </a:p>
          <a:p>
            <a:r>
              <a:rPr lang="fr-FR" sz="2400" i="1" dirty="0" smtClean="0">
                <a:latin typeface="Corbel" panose="020B0503020204020204" pitchFamily="34" charset="0"/>
              </a:rPr>
              <a:t>	   </a:t>
            </a:r>
            <a:r>
              <a:rPr lang="fr-FR" sz="2400" dirty="0" smtClean="0">
                <a:latin typeface="Corbel" panose="020B0503020204020204" pitchFamily="34" charset="0"/>
              </a:rPr>
              <a:t>Comment traduire </a:t>
            </a:r>
            <a:r>
              <a:rPr lang="fr-FR" sz="2400" dirty="0">
                <a:latin typeface="Corbel" panose="020B0503020204020204" pitchFamily="34" charset="0"/>
              </a:rPr>
              <a:t>le son dans une production  plastique  </a:t>
            </a:r>
            <a:r>
              <a:rPr lang="fr-FR" sz="2400" dirty="0" smtClean="0">
                <a:latin typeface="Corbel" panose="020B0503020204020204" pitchFamily="34" charset="0"/>
              </a:rPr>
              <a:t>? </a:t>
            </a:r>
            <a:endParaRPr lang="fr-FR" sz="2400" dirty="0">
              <a:latin typeface="Corbel" panose="020B0503020204020204" pitchFamily="34" charset="0"/>
            </a:endParaRPr>
          </a:p>
          <a:p>
            <a:pPr lvl="0" algn="ctr" fontAlgn="base"/>
            <a:endParaRPr lang="fr-FR" sz="2400" b="1" i="1" dirty="0">
              <a:solidFill>
                <a:srgbClr val="FFC000"/>
              </a:solidFill>
              <a:latin typeface="Corbel" panose="020B0503020204020204" pitchFamily="34" charset="0"/>
            </a:endParaRPr>
          </a:p>
          <a:p>
            <a:pPr lvl="0" algn="ctr" fontAlgn="base"/>
            <a:endParaRPr lang="fr-FR" sz="2400" b="1" i="1" dirty="0" smtClean="0">
              <a:solidFill>
                <a:srgbClr val="FFC000"/>
              </a:solidFill>
            </a:endParaRPr>
          </a:p>
          <a:p>
            <a:pPr lvl="0" algn="ctr" fontAlgn="base"/>
            <a:endParaRPr lang="fr-FR" sz="2400" dirty="0">
              <a:solidFill>
                <a:srgbClr val="FFC000"/>
              </a:solidFill>
            </a:endParaRPr>
          </a:p>
          <a:p>
            <a:pPr lvl="1" algn="ctr" fontAlgn="base"/>
            <a:r>
              <a:rPr lang="fr-FR" sz="2400" b="1" dirty="0" smtClean="0">
                <a:solidFill>
                  <a:srgbClr val="FFC000"/>
                </a:solidFill>
              </a:rPr>
              <a:t>   </a:t>
            </a:r>
            <a:endParaRPr lang="fr-FR" sz="1200" dirty="0"/>
          </a:p>
        </p:txBody>
      </p:sp>
      <p:sp>
        <p:nvSpPr>
          <p:cNvPr id="5" name="ZoneTexte 4"/>
          <p:cNvSpPr txBox="1"/>
          <p:nvPr/>
        </p:nvSpPr>
        <p:spPr>
          <a:xfrm>
            <a:off x="76200" y="144780"/>
            <a:ext cx="1747466" cy="830997"/>
          </a:xfrm>
          <a:prstGeom prst="rect">
            <a:avLst/>
          </a:prstGeom>
          <a:noFill/>
        </p:spPr>
        <p:txBody>
          <a:bodyPr wrap="none" rtlCol="0">
            <a:spAutoFit/>
          </a:bodyPr>
          <a:lstStyle/>
          <a:p>
            <a:pPr fontAlgn="base"/>
            <a:r>
              <a:rPr lang="fr-FR" sz="1200" dirty="0"/>
              <a:t>Musique à créer </a:t>
            </a:r>
            <a:endParaRPr lang="fr-FR" sz="1200" dirty="0" smtClean="0"/>
          </a:p>
          <a:p>
            <a:pPr fontAlgn="base"/>
            <a:r>
              <a:rPr lang="fr-FR" sz="1200" dirty="0"/>
              <a:t>P</a:t>
            </a:r>
            <a:r>
              <a:rPr lang="fr-FR" sz="1200" dirty="0" smtClean="0"/>
              <a:t>ériode 3 </a:t>
            </a:r>
          </a:p>
          <a:p>
            <a:pPr fontAlgn="base"/>
            <a:r>
              <a:rPr lang="fr-FR" sz="1200" dirty="0" smtClean="0"/>
              <a:t>Rythmes </a:t>
            </a:r>
            <a:r>
              <a:rPr lang="fr-FR" sz="1200" dirty="0"/>
              <a:t>/ </a:t>
            </a:r>
            <a:r>
              <a:rPr lang="fr-FR" sz="1200" dirty="0" smtClean="0"/>
              <a:t>Compositions </a:t>
            </a:r>
            <a:endParaRPr lang="fr-FR" sz="1200" dirty="0"/>
          </a:p>
          <a:p>
            <a:pPr fontAlgn="base"/>
            <a:endParaRPr lang="fr-FR" sz="1200" dirty="0">
              <a:solidFill>
                <a:srgbClr val="FFC000"/>
              </a:solidFill>
            </a:endParaRPr>
          </a:p>
        </p:txBody>
      </p:sp>
    </p:spTree>
    <p:extLst>
      <p:ext uri="{BB962C8B-B14F-4D97-AF65-F5344CB8AC3E}">
        <p14:creationId xmlns:p14="http://schemas.microsoft.com/office/powerpoint/2010/main" val="2394538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2" name="ZoneTexte 1"/>
          <p:cNvSpPr txBox="1"/>
          <p:nvPr/>
        </p:nvSpPr>
        <p:spPr>
          <a:xfrm>
            <a:off x="0" y="707011"/>
            <a:ext cx="12192000" cy="8525411"/>
          </a:xfrm>
          <a:prstGeom prst="rect">
            <a:avLst/>
          </a:prstGeom>
          <a:noFill/>
        </p:spPr>
        <p:txBody>
          <a:bodyPr wrap="square" rtlCol="0">
            <a:spAutoFit/>
          </a:bodyPr>
          <a:lstStyle/>
          <a:p>
            <a:endParaRPr lang="fr-FR" sz="2800" b="1" dirty="0">
              <a:solidFill>
                <a:srgbClr val="FFC000"/>
              </a:solidFill>
            </a:endParaRPr>
          </a:p>
          <a:p>
            <a:endParaRPr lang="fr-FR" sz="2800" b="1" dirty="0" smtClean="0">
              <a:solidFill>
                <a:srgbClr val="FFC000"/>
              </a:solidFill>
            </a:endParaRPr>
          </a:p>
          <a:p>
            <a:r>
              <a:rPr lang="fr-FR" sz="2800" b="1" dirty="0" smtClean="0">
                <a:solidFill>
                  <a:srgbClr val="FFC000"/>
                </a:solidFill>
              </a:rPr>
              <a:t>		</a:t>
            </a:r>
            <a:r>
              <a:rPr lang="fr-FR" sz="2400" dirty="0" smtClean="0">
                <a:latin typeface="Corbel" panose="020B0503020204020204" pitchFamily="34" charset="0"/>
              </a:rPr>
              <a:t>-</a:t>
            </a:r>
            <a:r>
              <a:rPr lang="fr-FR" sz="2400" dirty="0" smtClean="0">
                <a:solidFill>
                  <a:srgbClr val="FFC000"/>
                </a:solidFill>
                <a:latin typeface="Corbel" panose="020B0503020204020204" pitchFamily="34" charset="0"/>
              </a:rPr>
              <a:t> </a:t>
            </a:r>
            <a:r>
              <a:rPr lang="fr-FR" sz="2400" dirty="0" smtClean="0">
                <a:latin typeface="Corbel" panose="020B0503020204020204" pitchFamily="34" charset="0"/>
              </a:rPr>
              <a:t>Créer à partir des mots de la musique</a:t>
            </a:r>
          </a:p>
          <a:p>
            <a:pPr marL="2286000" lvl="4" indent="-457200">
              <a:buFont typeface="Arial" panose="020B0604020202020204" pitchFamily="34" charset="0"/>
              <a:buChar char="•"/>
            </a:pPr>
            <a:r>
              <a:rPr lang="fr-FR" sz="2400" dirty="0" smtClean="0">
                <a:latin typeface="Corbel" panose="020B0503020204020204" pitchFamily="34" charset="0"/>
              </a:rPr>
              <a:t>Crescendo</a:t>
            </a:r>
          </a:p>
          <a:p>
            <a:pPr marL="2286000" lvl="4" indent="-457200">
              <a:buFont typeface="Arial" panose="020B0604020202020204" pitchFamily="34" charset="0"/>
              <a:buChar char="•"/>
            </a:pPr>
            <a:r>
              <a:rPr lang="fr-FR" sz="2400" dirty="0" smtClean="0">
                <a:latin typeface="Corbel" panose="020B0503020204020204" pitchFamily="34" charset="0"/>
              </a:rPr>
              <a:t>Répétition</a:t>
            </a:r>
          </a:p>
          <a:p>
            <a:pPr marL="2286000" lvl="4" indent="-457200">
              <a:buFont typeface="Arial" panose="020B0604020202020204" pitchFamily="34" charset="0"/>
              <a:buChar char="•"/>
            </a:pPr>
            <a:r>
              <a:rPr lang="fr-FR" sz="2400" dirty="0" smtClean="0">
                <a:latin typeface="Corbel" panose="020B0503020204020204" pitchFamily="34" charset="0"/>
              </a:rPr>
              <a:t>Fortissimo</a:t>
            </a:r>
          </a:p>
          <a:p>
            <a:pPr marL="2286000" lvl="4" indent="-457200">
              <a:buFont typeface="Arial" panose="020B0604020202020204" pitchFamily="34" charset="0"/>
              <a:buChar char="•"/>
            </a:pPr>
            <a:r>
              <a:rPr lang="fr-FR" sz="2400" dirty="0" smtClean="0">
                <a:latin typeface="Corbel" panose="020B0503020204020204" pitchFamily="34" charset="0"/>
              </a:rPr>
              <a:t>Piano...</a:t>
            </a:r>
          </a:p>
          <a:p>
            <a:endParaRPr lang="fr-FR" sz="2400" i="1" dirty="0" smtClean="0">
              <a:latin typeface="Corbel" panose="020B0503020204020204" pitchFamily="34" charset="0"/>
            </a:endParaRPr>
          </a:p>
          <a:p>
            <a:endParaRPr lang="fr-FR" sz="2400" i="1" dirty="0">
              <a:latin typeface="Corbel" panose="020B0503020204020204" pitchFamily="34" charset="0"/>
            </a:endParaRPr>
          </a:p>
          <a:p>
            <a:endParaRPr lang="fr-FR" sz="2400" i="1" dirty="0" smtClean="0">
              <a:latin typeface="Corbel" panose="020B0503020204020204" pitchFamily="34" charset="0"/>
            </a:endParaRPr>
          </a:p>
          <a:p>
            <a:r>
              <a:rPr lang="fr-FR" sz="2400" i="1" dirty="0">
                <a:latin typeface="Corbel" panose="020B0503020204020204" pitchFamily="34" charset="0"/>
              </a:rPr>
              <a:t>	 </a:t>
            </a:r>
            <a:r>
              <a:rPr lang="fr-FR" sz="2400" i="1" dirty="0" smtClean="0">
                <a:latin typeface="Corbel" panose="020B0503020204020204" pitchFamily="34" charset="0"/>
              </a:rPr>
              <a:t>            - </a:t>
            </a:r>
            <a:r>
              <a:rPr lang="fr-FR" sz="2400" dirty="0" smtClean="0">
                <a:latin typeface="Corbel" panose="020B0503020204020204" pitchFamily="34" charset="0"/>
              </a:rPr>
              <a:t>Traduire le son </a:t>
            </a:r>
            <a:r>
              <a:rPr lang="fr-FR" sz="2400" dirty="0">
                <a:latin typeface="Corbel" panose="020B0503020204020204" pitchFamily="34" charset="0"/>
              </a:rPr>
              <a:t>e</a:t>
            </a:r>
            <a:r>
              <a:rPr lang="fr-FR" sz="2400" dirty="0" smtClean="0">
                <a:latin typeface="Corbel" panose="020B0503020204020204" pitchFamily="34" charset="0"/>
              </a:rPr>
              <a:t>n utilisant des codages, des matériaux, des actions  plastiques</a:t>
            </a:r>
            <a:endParaRPr lang="fr-FR" sz="2400" dirty="0">
              <a:latin typeface="Corbel" panose="020B0503020204020204" pitchFamily="34" charset="0"/>
            </a:endParaRPr>
          </a:p>
          <a:p>
            <a:r>
              <a:rPr lang="fr-FR" sz="2400" dirty="0" smtClean="0">
                <a:solidFill>
                  <a:srgbClr val="FFC000"/>
                </a:solidFill>
                <a:latin typeface="Corbel" panose="020B0503020204020204" pitchFamily="34" charset="0"/>
              </a:rPr>
              <a:t> </a:t>
            </a:r>
          </a:p>
          <a:p>
            <a:endParaRPr lang="fr-FR" sz="2400" dirty="0">
              <a:solidFill>
                <a:srgbClr val="FFC000"/>
              </a:solidFill>
            </a:endParaRPr>
          </a:p>
          <a:p>
            <a:endParaRPr lang="fr-FR" sz="2400" dirty="0" smtClean="0">
              <a:solidFill>
                <a:srgbClr val="FFC000"/>
              </a:solidFill>
            </a:endParaRPr>
          </a:p>
          <a:p>
            <a:endParaRPr lang="fr-FR" sz="2400" dirty="0">
              <a:solidFill>
                <a:srgbClr val="FFC000"/>
              </a:solidFill>
            </a:endParaRPr>
          </a:p>
          <a:p>
            <a:endParaRPr lang="fr-FR" sz="2400" dirty="0" smtClean="0">
              <a:solidFill>
                <a:srgbClr val="FFC000"/>
              </a:solidFill>
            </a:endParaRPr>
          </a:p>
          <a:p>
            <a:endParaRPr lang="fr-FR" sz="2400" dirty="0">
              <a:solidFill>
                <a:srgbClr val="FFC000"/>
              </a:solidFill>
            </a:endParaRPr>
          </a:p>
          <a:p>
            <a:r>
              <a:rPr lang="fr-FR" sz="2400" i="1" dirty="0" smtClean="0">
                <a:solidFill>
                  <a:srgbClr val="FFC000"/>
                </a:solidFill>
              </a:rPr>
              <a:t>				</a:t>
            </a:r>
            <a:endParaRPr lang="fr-FR" sz="2400" dirty="0" smtClean="0">
              <a:solidFill>
                <a:srgbClr val="FFC000"/>
              </a:solidFill>
            </a:endParaRPr>
          </a:p>
          <a:p>
            <a:pPr algn="r"/>
            <a:r>
              <a:rPr lang="fr-FR" sz="2800" i="1" dirty="0" smtClean="0">
                <a:solidFill>
                  <a:srgbClr val="FFC000"/>
                </a:solidFill>
              </a:rPr>
              <a:t>                                                                                                                                                                                 </a:t>
            </a:r>
            <a:r>
              <a:rPr lang="fr-FR" sz="2000" i="1" dirty="0" smtClean="0">
                <a:solidFill>
                  <a:srgbClr val="FFC000"/>
                </a:solidFill>
              </a:rPr>
              <a:t>Attention</a:t>
            </a:r>
            <a:r>
              <a:rPr lang="fr-FR" sz="2000" i="1" dirty="0">
                <a:solidFill>
                  <a:srgbClr val="FFC000"/>
                </a:solidFill>
              </a:rPr>
              <a:t>, il faut qu’il y ait pour les élèves un lien avec la musique </a:t>
            </a:r>
          </a:p>
          <a:p>
            <a:endParaRPr lang="fr-FR" sz="2800" b="1" dirty="0" smtClean="0">
              <a:solidFill>
                <a:srgbClr val="FFC000"/>
              </a:solidFill>
            </a:endParaRPr>
          </a:p>
          <a:p>
            <a:endParaRPr lang="fr-FR" sz="2800" b="1" dirty="0" smtClean="0">
              <a:solidFill>
                <a:srgbClr val="FFC000"/>
              </a:solidFill>
            </a:endParaRPr>
          </a:p>
        </p:txBody>
      </p:sp>
      <p:sp>
        <p:nvSpPr>
          <p:cNvPr id="3" name="ZoneTexte 2"/>
          <p:cNvSpPr txBox="1"/>
          <p:nvPr/>
        </p:nvSpPr>
        <p:spPr>
          <a:xfrm>
            <a:off x="76200" y="144780"/>
            <a:ext cx="1727139" cy="830997"/>
          </a:xfrm>
          <a:prstGeom prst="rect">
            <a:avLst/>
          </a:prstGeom>
          <a:noFill/>
        </p:spPr>
        <p:txBody>
          <a:bodyPr wrap="none" rtlCol="0">
            <a:spAutoFit/>
          </a:bodyPr>
          <a:lstStyle/>
          <a:p>
            <a:pPr fontAlgn="base"/>
            <a:r>
              <a:rPr lang="fr-FR" sz="1200" dirty="0"/>
              <a:t>Musique à créer </a:t>
            </a:r>
            <a:endParaRPr lang="fr-FR" sz="1200" dirty="0" smtClean="0"/>
          </a:p>
          <a:p>
            <a:pPr fontAlgn="base"/>
            <a:r>
              <a:rPr lang="fr-FR" sz="1200" dirty="0"/>
              <a:t>P</a:t>
            </a:r>
            <a:r>
              <a:rPr lang="fr-FR" sz="1200" dirty="0" smtClean="0"/>
              <a:t>ériode 3 </a:t>
            </a:r>
          </a:p>
          <a:p>
            <a:pPr fontAlgn="base"/>
            <a:r>
              <a:rPr lang="fr-FR" sz="1200" dirty="0" smtClean="0"/>
              <a:t>Rythmes – Composition </a:t>
            </a:r>
            <a:endParaRPr lang="fr-FR" sz="1200" dirty="0"/>
          </a:p>
          <a:p>
            <a:pPr fontAlgn="base"/>
            <a:endParaRPr lang="fr-FR" sz="1200" dirty="0"/>
          </a:p>
        </p:txBody>
      </p:sp>
    </p:spTree>
    <p:extLst>
      <p:ext uri="{BB962C8B-B14F-4D97-AF65-F5344CB8AC3E}">
        <p14:creationId xmlns:p14="http://schemas.microsoft.com/office/powerpoint/2010/main" val="264455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4" name="Rectangle 3"/>
          <p:cNvSpPr/>
          <p:nvPr/>
        </p:nvSpPr>
        <p:spPr>
          <a:xfrm>
            <a:off x="146587" y="1432387"/>
            <a:ext cx="11628120" cy="5324535"/>
          </a:xfrm>
          <a:prstGeom prst="rect">
            <a:avLst/>
          </a:prstGeom>
        </p:spPr>
        <p:txBody>
          <a:bodyPr wrap="square">
            <a:spAutoFit/>
          </a:bodyPr>
          <a:lstStyle/>
          <a:p>
            <a:pPr lvl="0" fontAlgn="base"/>
            <a:r>
              <a:rPr lang="fr-FR" sz="2400" b="1" i="1" dirty="0" smtClean="0">
                <a:solidFill>
                  <a:srgbClr val="FFC000"/>
                </a:solidFill>
              </a:rPr>
              <a:t>  </a:t>
            </a:r>
            <a:r>
              <a:rPr lang="fr-FR" sz="2400" b="1" i="1" dirty="0" smtClean="0">
                <a:ln>
                  <a:solidFill>
                    <a:srgbClr val="FFC000"/>
                  </a:solidFill>
                </a:ln>
                <a:latin typeface="Corbel" panose="020B0503020204020204" pitchFamily="34" charset="0"/>
              </a:rPr>
              <a:t>En partant de ceux qui font naître la musique… </a:t>
            </a:r>
          </a:p>
          <a:p>
            <a:endParaRPr lang="fr-FR" sz="2400" b="1" dirty="0" smtClean="0">
              <a:solidFill>
                <a:srgbClr val="FFC000"/>
              </a:solidFill>
              <a:latin typeface="Corbel" panose="020B0503020204020204" pitchFamily="34" charset="0"/>
            </a:endParaRPr>
          </a:p>
          <a:p>
            <a:pPr lvl="0"/>
            <a:endParaRPr lang="fr-FR" sz="2400" b="1" dirty="0" smtClean="0">
              <a:solidFill>
                <a:srgbClr val="FFC000"/>
              </a:solidFill>
              <a:latin typeface="Corbel" panose="020B0503020204020204" pitchFamily="34" charset="0"/>
            </a:endParaRPr>
          </a:p>
          <a:p>
            <a:endParaRPr lang="fr-FR" sz="2400" b="1" dirty="0" smtClean="0">
              <a:latin typeface="Corbel" panose="020B0503020204020204" pitchFamily="34" charset="0"/>
            </a:endParaRPr>
          </a:p>
          <a:p>
            <a:r>
              <a:rPr lang="fr-FR" sz="2400" b="1" dirty="0" smtClean="0">
                <a:latin typeface="Corbel" panose="020B0503020204020204" pitchFamily="34" charset="0"/>
              </a:rPr>
              <a:t>                 Rythmes </a:t>
            </a:r>
            <a:r>
              <a:rPr lang="fr-FR" sz="2400" b="1" dirty="0">
                <a:latin typeface="Corbel" panose="020B0503020204020204" pitchFamily="34" charset="0"/>
              </a:rPr>
              <a:t>– composition </a:t>
            </a:r>
          </a:p>
          <a:p>
            <a:r>
              <a:rPr lang="fr-FR" sz="2400" dirty="0" smtClean="0">
                <a:latin typeface="Corbel" panose="020B0503020204020204" pitchFamily="34" charset="0"/>
              </a:rPr>
              <a:t>                  </a:t>
            </a:r>
          </a:p>
          <a:p>
            <a:r>
              <a:rPr lang="fr-FR" sz="2400" dirty="0">
                <a:latin typeface="Corbel" panose="020B0503020204020204" pitchFamily="34" charset="0"/>
              </a:rPr>
              <a:t> </a:t>
            </a:r>
            <a:r>
              <a:rPr lang="fr-FR" sz="2400" dirty="0" smtClean="0">
                <a:latin typeface="Corbel" panose="020B0503020204020204" pitchFamily="34" charset="0"/>
              </a:rPr>
              <a:t>	   Comment </a:t>
            </a:r>
            <a:r>
              <a:rPr lang="fr-FR" sz="2400" dirty="0">
                <a:latin typeface="Corbel" panose="020B0503020204020204" pitchFamily="34" charset="0"/>
              </a:rPr>
              <a:t>représenter  des compositions et des rythmes musicaux </a:t>
            </a:r>
            <a:r>
              <a:rPr lang="fr-FR" sz="2400" dirty="0" smtClean="0">
                <a:latin typeface="Corbel" panose="020B0503020204020204" pitchFamily="34" charset="0"/>
              </a:rPr>
              <a:t>dans </a:t>
            </a:r>
            <a:r>
              <a:rPr lang="fr-FR" sz="2400" dirty="0">
                <a:latin typeface="Corbel" panose="020B0503020204020204" pitchFamily="34" charset="0"/>
              </a:rPr>
              <a:t>une </a:t>
            </a:r>
            <a:r>
              <a:rPr lang="fr-FR" sz="2400" dirty="0" smtClean="0">
                <a:latin typeface="Corbel" panose="020B0503020204020204" pitchFamily="34" charset="0"/>
              </a:rPr>
              <a:t>	    	   production </a:t>
            </a:r>
            <a:r>
              <a:rPr lang="fr-FR" sz="2400" dirty="0">
                <a:latin typeface="Corbel" panose="020B0503020204020204" pitchFamily="34" charset="0"/>
              </a:rPr>
              <a:t>plastique  </a:t>
            </a:r>
            <a:r>
              <a:rPr lang="fr-FR" sz="2400" dirty="0" smtClean="0">
                <a:latin typeface="Corbel" panose="020B0503020204020204" pitchFamily="34" charset="0"/>
              </a:rPr>
              <a:t>?</a:t>
            </a:r>
          </a:p>
          <a:p>
            <a:r>
              <a:rPr lang="fr-FR" sz="2400" dirty="0">
                <a:latin typeface="Corbel" panose="020B0503020204020204" pitchFamily="34" charset="0"/>
              </a:rPr>
              <a:t> </a:t>
            </a:r>
            <a:r>
              <a:rPr lang="fr-FR" sz="2400" i="1" dirty="0">
                <a:latin typeface="Corbel" panose="020B0503020204020204" pitchFamily="34" charset="0"/>
              </a:rPr>
              <a:t> </a:t>
            </a:r>
            <a:r>
              <a:rPr lang="fr-FR" sz="2400" i="1" dirty="0" smtClean="0">
                <a:latin typeface="Corbel" panose="020B0503020204020204" pitchFamily="34" charset="0"/>
              </a:rPr>
              <a:t>                </a:t>
            </a:r>
          </a:p>
          <a:p>
            <a:endParaRPr lang="fr-FR" sz="2400" i="1" dirty="0">
              <a:latin typeface="Corbel" panose="020B0503020204020204" pitchFamily="34" charset="0"/>
            </a:endParaRPr>
          </a:p>
          <a:p>
            <a:r>
              <a:rPr lang="fr-FR" sz="2400" i="1" dirty="0" smtClean="0">
                <a:latin typeface="Corbel" panose="020B0503020204020204" pitchFamily="34" charset="0"/>
              </a:rPr>
              <a:t>	</a:t>
            </a:r>
            <a:endParaRPr lang="fr-FR" sz="2400" b="1" i="1" dirty="0">
              <a:solidFill>
                <a:srgbClr val="FFC000"/>
              </a:solidFill>
              <a:latin typeface="Corbel" panose="020B0503020204020204" pitchFamily="34" charset="0"/>
            </a:endParaRPr>
          </a:p>
          <a:p>
            <a:pPr lvl="0" algn="ctr" fontAlgn="base"/>
            <a:endParaRPr lang="fr-FR" sz="2400" b="1" i="1" dirty="0" smtClean="0">
              <a:solidFill>
                <a:srgbClr val="FFC000"/>
              </a:solidFill>
            </a:endParaRPr>
          </a:p>
          <a:p>
            <a:pPr lvl="0" algn="ctr" fontAlgn="base"/>
            <a:endParaRPr lang="fr-FR" sz="2400" dirty="0">
              <a:solidFill>
                <a:srgbClr val="FFC000"/>
              </a:solidFill>
            </a:endParaRPr>
          </a:p>
          <a:p>
            <a:pPr lvl="1" algn="ctr" fontAlgn="base"/>
            <a:r>
              <a:rPr lang="fr-FR" sz="2400" b="1" dirty="0" smtClean="0">
                <a:solidFill>
                  <a:srgbClr val="FFC000"/>
                </a:solidFill>
              </a:rPr>
              <a:t>   </a:t>
            </a:r>
            <a:endParaRPr lang="fr-FR" sz="1200" dirty="0"/>
          </a:p>
        </p:txBody>
      </p:sp>
      <p:sp>
        <p:nvSpPr>
          <p:cNvPr id="5" name="ZoneTexte 4"/>
          <p:cNvSpPr txBox="1"/>
          <p:nvPr/>
        </p:nvSpPr>
        <p:spPr>
          <a:xfrm>
            <a:off x="76200" y="144780"/>
            <a:ext cx="1630959" cy="830997"/>
          </a:xfrm>
          <a:prstGeom prst="rect">
            <a:avLst/>
          </a:prstGeom>
          <a:noFill/>
        </p:spPr>
        <p:txBody>
          <a:bodyPr wrap="none" rtlCol="0">
            <a:spAutoFit/>
          </a:bodyPr>
          <a:lstStyle/>
          <a:p>
            <a:pPr fontAlgn="base"/>
            <a:r>
              <a:rPr lang="fr-FR" sz="1200" dirty="0"/>
              <a:t>Musique à créer </a:t>
            </a:r>
            <a:endParaRPr lang="fr-FR" sz="1200" dirty="0" smtClean="0"/>
          </a:p>
          <a:p>
            <a:pPr fontAlgn="base"/>
            <a:r>
              <a:rPr lang="fr-FR" sz="1200" dirty="0"/>
              <a:t>P</a:t>
            </a:r>
            <a:r>
              <a:rPr lang="fr-FR" sz="1200" dirty="0" smtClean="0"/>
              <a:t>ériode 3 </a:t>
            </a:r>
          </a:p>
          <a:p>
            <a:pPr fontAlgn="base"/>
            <a:r>
              <a:rPr lang="fr-FR" sz="1200" dirty="0" smtClean="0"/>
              <a:t>Rythme </a:t>
            </a:r>
            <a:r>
              <a:rPr lang="fr-FR" sz="1200" dirty="0"/>
              <a:t>/ Composition </a:t>
            </a:r>
          </a:p>
          <a:p>
            <a:pPr fontAlgn="base"/>
            <a:endParaRPr lang="fr-FR" sz="1200" dirty="0">
              <a:solidFill>
                <a:srgbClr val="FFC000"/>
              </a:solidFill>
            </a:endParaRPr>
          </a:p>
        </p:txBody>
      </p:sp>
    </p:spTree>
    <p:extLst>
      <p:ext uri="{BB962C8B-B14F-4D97-AF65-F5344CB8AC3E}">
        <p14:creationId xmlns:p14="http://schemas.microsoft.com/office/powerpoint/2010/main" val="298753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0553" y="2103498"/>
            <a:ext cx="2781526" cy="400411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5020" y="2103498"/>
            <a:ext cx="4062807" cy="3995092"/>
          </a:xfrm>
          <a:prstGeom prst="rect">
            <a:avLst/>
          </a:prstGeom>
        </p:spPr>
      </p:pic>
      <p:sp>
        <p:nvSpPr>
          <p:cNvPr id="4" name="Rectangle 3"/>
          <p:cNvSpPr/>
          <p:nvPr/>
        </p:nvSpPr>
        <p:spPr>
          <a:xfrm>
            <a:off x="119332" y="146649"/>
            <a:ext cx="11953336" cy="1569660"/>
          </a:xfrm>
          <a:prstGeom prst="rect">
            <a:avLst/>
          </a:prstGeom>
        </p:spPr>
        <p:txBody>
          <a:bodyPr wrap="square">
            <a:spAutoFit/>
          </a:bodyPr>
          <a:lstStyle/>
          <a:p>
            <a:r>
              <a:rPr lang="fr-FR" sz="2400" dirty="0" smtClean="0">
                <a:solidFill>
                  <a:prstClr val="black"/>
                </a:solidFill>
                <a:latin typeface="Corbel" panose="020B0503020204020204" pitchFamily="34" charset="0"/>
              </a:rPr>
              <a:t>Représenter </a:t>
            </a:r>
            <a:r>
              <a:rPr lang="fr-FR" sz="2400" dirty="0">
                <a:latin typeface="Corbel" panose="020B0503020204020204" pitchFamily="34" charset="0"/>
              </a:rPr>
              <a:t>des compositions et des rythmes musicaux</a:t>
            </a:r>
            <a:r>
              <a:rPr lang="fr-FR" sz="2400" dirty="0" smtClean="0">
                <a:latin typeface="Corbel" panose="020B0503020204020204" pitchFamily="34" charset="0"/>
              </a:rPr>
              <a:t>.</a:t>
            </a:r>
          </a:p>
          <a:p>
            <a:pPr lvl="0"/>
            <a:r>
              <a:rPr lang="fr-FR" sz="2400" dirty="0">
                <a:solidFill>
                  <a:prstClr val="black"/>
                </a:solidFill>
                <a:latin typeface="Corbel" panose="020B0503020204020204" pitchFamily="34" charset="0"/>
              </a:rPr>
              <a:t>Variation de motifs bleutés orchestrés dans un tempo dynamique. </a:t>
            </a:r>
          </a:p>
          <a:p>
            <a:r>
              <a:rPr lang="fr-FR" sz="2400" dirty="0" smtClean="0">
                <a:latin typeface="Corbel" panose="020B0503020204020204" pitchFamily="34" charset="0"/>
              </a:rPr>
              <a:t> </a:t>
            </a:r>
            <a:endParaRPr lang="fr-FR" sz="2400" dirty="0" smtClean="0">
              <a:solidFill>
                <a:prstClr val="black"/>
              </a:solidFill>
              <a:latin typeface="Corbel" panose="020B0503020204020204" pitchFamily="34" charset="0"/>
            </a:endParaRPr>
          </a:p>
          <a:p>
            <a:pPr lvl="0"/>
            <a:r>
              <a:rPr lang="fr-FR" sz="2400" dirty="0" smtClean="0">
                <a:solidFill>
                  <a:prstClr val="black"/>
                </a:solidFill>
                <a:latin typeface="Corbel" panose="020B0503020204020204" pitchFamily="34" charset="0"/>
              </a:rPr>
              <a:t>Recouvrir </a:t>
            </a:r>
            <a:r>
              <a:rPr lang="fr-FR" sz="2400" dirty="0">
                <a:solidFill>
                  <a:prstClr val="black"/>
                </a:solidFill>
                <a:latin typeface="Corbel" panose="020B0503020204020204" pitchFamily="34" charset="0"/>
              </a:rPr>
              <a:t>la toile de touches verticales répétées, en bandes rectangulaires, superposées</a:t>
            </a:r>
            <a:r>
              <a:rPr lang="fr-FR" sz="2400" dirty="0" smtClean="0">
                <a:solidFill>
                  <a:prstClr val="black"/>
                </a:solidFill>
                <a:latin typeface="Corbel" panose="020B0503020204020204" pitchFamily="34" charset="0"/>
              </a:rPr>
              <a:t>.</a:t>
            </a:r>
            <a:endParaRPr lang="fr-FR" sz="2400" dirty="0">
              <a:solidFill>
                <a:prstClr val="black"/>
              </a:solidFill>
              <a:latin typeface="Corbel" panose="020B0503020204020204" pitchFamily="34" charset="0"/>
            </a:endParaRPr>
          </a:p>
        </p:txBody>
      </p:sp>
      <p:sp>
        <p:nvSpPr>
          <p:cNvPr id="5" name="Rectangle 4"/>
          <p:cNvSpPr/>
          <p:nvPr/>
        </p:nvSpPr>
        <p:spPr>
          <a:xfrm>
            <a:off x="5445020" y="6107614"/>
            <a:ext cx="1301959" cy="646331"/>
          </a:xfrm>
          <a:prstGeom prst="rect">
            <a:avLst/>
          </a:prstGeom>
        </p:spPr>
        <p:txBody>
          <a:bodyPr wrap="none">
            <a:spAutoFit/>
          </a:bodyPr>
          <a:lstStyle/>
          <a:p>
            <a:pPr lvl="0"/>
            <a:r>
              <a:rPr lang="fr-FR" sz="1200" dirty="0" err="1" smtClean="0">
                <a:solidFill>
                  <a:prstClr val="black"/>
                </a:solidFill>
                <a:latin typeface="Corbel" panose="020B0503020204020204" pitchFamily="34" charset="0"/>
              </a:rPr>
              <a:t>Frantisek</a:t>
            </a:r>
            <a:r>
              <a:rPr lang="fr-FR" sz="1200" b="1" dirty="0" smtClean="0">
                <a:solidFill>
                  <a:prstClr val="black"/>
                </a:solidFill>
                <a:latin typeface="Corbel" panose="020B0503020204020204" pitchFamily="34" charset="0"/>
              </a:rPr>
              <a:t> KUPKA</a:t>
            </a:r>
            <a:endParaRPr lang="fr-FR" sz="1200" dirty="0">
              <a:solidFill>
                <a:prstClr val="black"/>
              </a:solidFill>
              <a:latin typeface="Corbel" panose="020B0503020204020204" pitchFamily="34" charset="0"/>
            </a:endParaRPr>
          </a:p>
          <a:p>
            <a:pPr lvl="0"/>
            <a:r>
              <a:rPr lang="fr-FR" sz="1200" i="1" dirty="0" smtClean="0">
                <a:solidFill>
                  <a:prstClr val="black"/>
                </a:solidFill>
                <a:latin typeface="Corbel" panose="020B0503020204020204" pitchFamily="34" charset="0"/>
              </a:rPr>
              <a:t>Nocturne</a:t>
            </a:r>
            <a:endParaRPr lang="fr-FR" sz="1200" dirty="0">
              <a:solidFill>
                <a:prstClr val="black"/>
              </a:solidFill>
              <a:latin typeface="Corbel" panose="020B0503020204020204" pitchFamily="34" charset="0"/>
            </a:endParaRPr>
          </a:p>
          <a:p>
            <a:pPr lvl="0"/>
            <a:r>
              <a:rPr lang="fr-FR" sz="1200" dirty="0" smtClean="0">
                <a:solidFill>
                  <a:prstClr val="black"/>
                </a:solidFill>
                <a:latin typeface="Corbel" panose="020B0503020204020204" pitchFamily="34" charset="0"/>
              </a:rPr>
              <a:t>1911</a:t>
            </a:r>
            <a:endParaRPr lang="fr-FR" sz="1200" dirty="0">
              <a:solidFill>
                <a:prstClr val="black"/>
              </a:solidFill>
              <a:latin typeface="Corbel" panose="020B0503020204020204" pitchFamily="34" charset="0"/>
            </a:endParaRPr>
          </a:p>
        </p:txBody>
      </p:sp>
    </p:spTree>
    <p:extLst>
      <p:ext uri="{BB962C8B-B14F-4D97-AF65-F5344CB8AC3E}">
        <p14:creationId xmlns:p14="http://schemas.microsoft.com/office/powerpoint/2010/main" val="1347743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8" name="ZoneTexte 7"/>
          <p:cNvSpPr txBox="1"/>
          <p:nvPr/>
        </p:nvSpPr>
        <p:spPr>
          <a:xfrm>
            <a:off x="9527875" y="739650"/>
            <a:ext cx="231154" cy="646331"/>
          </a:xfrm>
          <a:prstGeom prst="rect">
            <a:avLst/>
          </a:prstGeom>
          <a:noFill/>
        </p:spPr>
        <p:txBody>
          <a:bodyPr wrap="none" rtlCol="0">
            <a:spAutoFit/>
          </a:bodyPr>
          <a:lstStyle/>
          <a:p>
            <a:r>
              <a:rPr lang="fr-FR" dirty="0" smtClean="0"/>
              <a:t> </a:t>
            </a:r>
          </a:p>
          <a:p>
            <a:endParaRPr lang="fr-FR" dirty="0"/>
          </a:p>
        </p:txBody>
      </p:sp>
      <p:sp>
        <p:nvSpPr>
          <p:cNvPr id="11" name="Rectangle 10"/>
          <p:cNvSpPr/>
          <p:nvPr/>
        </p:nvSpPr>
        <p:spPr>
          <a:xfrm>
            <a:off x="5799865" y="5528112"/>
            <a:ext cx="1496119" cy="923330"/>
          </a:xfrm>
          <a:prstGeom prst="rect">
            <a:avLst/>
          </a:prstGeom>
        </p:spPr>
        <p:txBody>
          <a:bodyPr wrap="square">
            <a:spAutoFit/>
          </a:bodyPr>
          <a:lstStyle/>
          <a:p>
            <a:pPr lvl="0"/>
            <a:r>
              <a:rPr lang="fr-FR" sz="1200" dirty="0" smtClean="0">
                <a:solidFill>
                  <a:prstClr val="black"/>
                </a:solidFill>
              </a:rPr>
              <a:t>Sonia </a:t>
            </a:r>
            <a:r>
              <a:rPr lang="fr-FR" sz="1200" b="1" dirty="0" smtClean="0">
                <a:solidFill>
                  <a:prstClr val="black"/>
                </a:solidFill>
              </a:rPr>
              <a:t>DELAUNAY</a:t>
            </a:r>
            <a:endParaRPr lang="fr-FR" sz="1200" b="1" dirty="0">
              <a:solidFill>
                <a:prstClr val="black"/>
              </a:solidFill>
            </a:endParaRPr>
          </a:p>
          <a:p>
            <a:pPr lvl="0"/>
            <a:r>
              <a:rPr lang="fr-FR" sz="1200" i="1" dirty="0"/>
              <a:t>Prismes </a:t>
            </a:r>
            <a:r>
              <a:rPr lang="fr-FR" sz="1200" i="1" dirty="0" smtClean="0"/>
              <a:t>électriques</a:t>
            </a:r>
          </a:p>
          <a:p>
            <a:pPr lvl="0"/>
            <a:r>
              <a:rPr lang="fr-FR" sz="1200" dirty="0" smtClean="0">
                <a:solidFill>
                  <a:prstClr val="black"/>
                </a:solidFill>
              </a:rPr>
              <a:t>1914</a:t>
            </a:r>
            <a:endParaRPr lang="fr-FR" sz="1200" dirty="0">
              <a:solidFill>
                <a:prstClr val="black"/>
              </a:solidFill>
            </a:endParaRPr>
          </a:p>
          <a:p>
            <a:pPr lvl="0"/>
            <a:endParaRPr lang="fr-FR" dirty="0">
              <a:solidFill>
                <a:prstClr val="black"/>
              </a:solidFill>
            </a:endParaRPr>
          </a:p>
        </p:txBody>
      </p:sp>
      <p:pic>
        <p:nvPicPr>
          <p:cNvPr id="12" name="Imag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40019" y="1684713"/>
            <a:ext cx="3621958" cy="3807980"/>
          </a:xfrm>
          <a:prstGeom prst="rect">
            <a:avLst/>
          </a:prstGeom>
        </p:spPr>
      </p:pic>
      <p:sp>
        <p:nvSpPr>
          <p:cNvPr id="13" name="ZoneTexte 12"/>
          <p:cNvSpPr txBox="1"/>
          <p:nvPr/>
        </p:nvSpPr>
        <p:spPr>
          <a:xfrm>
            <a:off x="1940019" y="5492693"/>
            <a:ext cx="1326645" cy="830997"/>
          </a:xfrm>
          <a:prstGeom prst="rect">
            <a:avLst/>
          </a:prstGeom>
          <a:noFill/>
        </p:spPr>
        <p:txBody>
          <a:bodyPr wrap="none" rtlCol="0">
            <a:spAutoFit/>
          </a:bodyPr>
          <a:lstStyle/>
          <a:p>
            <a:r>
              <a:rPr lang="fr-FR" sz="1200" dirty="0" smtClean="0"/>
              <a:t>Paul </a:t>
            </a:r>
            <a:r>
              <a:rPr lang="fr-FR" sz="1200" b="1" dirty="0" smtClean="0"/>
              <a:t>KLEE</a:t>
            </a:r>
            <a:endParaRPr lang="fr-FR" sz="1200" dirty="0" smtClean="0"/>
          </a:p>
          <a:p>
            <a:r>
              <a:rPr lang="en-US" sz="1200" i="1" dirty="0"/>
              <a:t>Fire in the </a:t>
            </a:r>
            <a:r>
              <a:rPr lang="en-US" sz="1200" i="1" dirty="0" smtClean="0"/>
              <a:t>evening</a:t>
            </a:r>
          </a:p>
          <a:p>
            <a:r>
              <a:rPr lang="en-US" sz="1200" dirty="0" smtClean="0"/>
              <a:t>1929</a:t>
            </a:r>
          </a:p>
          <a:p>
            <a:r>
              <a:rPr lang="en-US" sz="1200" dirty="0" smtClean="0"/>
              <a:t> </a:t>
            </a:r>
          </a:p>
        </p:txBody>
      </p:sp>
      <p:pic>
        <p:nvPicPr>
          <p:cNvPr id="14" name="Imag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99865" y="1684713"/>
            <a:ext cx="3959164" cy="3807980"/>
          </a:xfrm>
          <a:prstGeom prst="rect">
            <a:avLst/>
          </a:prstGeom>
        </p:spPr>
      </p:pic>
      <p:sp>
        <p:nvSpPr>
          <p:cNvPr id="15" name="ZoneTexte 14"/>
          <p:cNvSpPr txBox="1"/>
          <p:nvPr/>
        </p:nvSpPr>
        <p:spPr>
          <a:xfrm>
            <a:off x="0" y="448965"/>
            <a:ext cx="12259734" cy="1107996"/>
          </a:xfrm>
          <a:prstGeom prst="rect">
            <a:avLst/>
          </a:prstGeom>
          <a:noFill/>
        </p:spPr>
        <p:txBody>
          <a:bodyPr wrap="square" rtlCol="0">
            <a:spAutoFit/>
          </a:bodyPr>
          <a:lstStyle/>
          <a:p>
            <a:r>
              <a:rPr lang="fr-FR" sz="2400" dirty="0" smtClean="0">
                <a:latin typeface="Corbel" panose="020B0503020204020204" pitchFamily="34" charset="0"/>
              </a:rPr>
              <a:t>Réaliser une composition plastique intégrant des composantes musicales telles que rythme, composition,</a:t>
            </a:r>
            <a:r>
              <a:rPr lang="fr-FR" sz="2400" dirty="0">
                <a:latin typeface="Corbel" panose="020B0503020204020204" pitchFamily="34" charset="0"/>
              </a:rPr>
              <a:t> </a:t>
            </a:r>
            <a:r>
              <a:rPr lang="fr-FR" sz="2400" dirty="0" smtClean="0">
                <a:latin typeface="Corbel" panose="020B0503020204020204" pitchFamily="34" charset="0"/>
              </a:rPr>
              <a:t>répétition, </a:t>
            </a:r>
            <a:r>
              <a:rPr lang="fr-FR" sz="2400" dirty="0">
                <a:latin typeface="Corbel" panose="020B0503020204020204" pitchFamily="34" charset="0"/>
              </a:rPr>
              <a:t>i</a:t>
            </a:r>
            <a:r>
              <a:rPr lang="fr-FR" sz="2400" dirty="0" smtClean="0">
                <a:latin typeface="Corbel" panose="020B0503020204020204" pitchFamily="34" charset="0"/>
              </a:rPr>
              <a:t>ntensité </a:t>
            </a:r>
            <a:r>
              <a:rPr lang="fr-FR" sz="2400" dirty="0">
                <a:latin typeface="Corbel" panose="020B0503020204020204" pitchFamily="34" charset="0"/>
              </a:rPr>
              <a:t>(fort, faible</a:t>
            </a:r>
            <a:r>
              <a:rPr lang="fr-FR" sz="2400" dirty="0" smtClean="0">
                <a:latin typeface="Corbel" panose="020B0503020204020204" pitchFamily="34" charset="0"/>
              </a:rPr>
              <a:t>),</a:t>
            </a:r>
            <a:r>
              <a:rPr lang="fr-FR" sz="2400" dirty="0">
                <a:latin typeface="Corbel" panose="020B0503020204020204" pitchFamily="34" charset="0"/>
              </a:rPr>
              <a:t> </a:t>
            </a:r>
            <a:r>
              <a:rPr lang="fr-FR" sz="2400" dirty="0" smtClean="0">
                <a:latin typeface="Corbel" panose="020B0503020204020204" pitchFamily="34" charset="0"/>
              </a:rPr>
              <a:t>vitesse </a:t>
            </a:r>
            <a:r>
              <a:rPr lang="fr-FR" sz="2400" dirty="0">
                <a:latin typeface="Corbel" panose="020B0503020204020204" pitchFamily="34" charset="0"/>
              </a:rPr>
              <a:t>(lent, </a:t>
            </a:r>
            <a:r>
              <a:rPr lang="fr-FR" sz="2400" dirty="0" smtClean="0">
                <a:latin typeface="Corbel" panose="020B0503020204020204" pitchFamily="34" charset="0"/>
              </a:rPr>
              <a:t>rapide), hauteur </a:t>
            </a:r>
            <a:r>
              <a:rPr lang="fr-FR" sz="2400" dirty="0">
                <a:latin typeface="Corbel" panose="020B0503020204020204" pitchFamily="34" charset="0"/>
              </a:rPr>
              <a:t>(grave, aigu</a:t>
            </a:r>
            <a:r>
              <a:rPr lang="fr-FR" sz="2400" dirty="0" smtClean="0">
                <a:latin typeface="Corbel" panose="020B0503020204020204" pitchFamily="34" charset="0"/>
              </a:rPr>
              <a:t>).  </a:t>
            </a:r>
            <a:endParaRPr lang="fr-FR" sz="2400" dirty="0">
              <a:latin typeface="Corbel" panose="020B0503020204020204" pitchFamily="34" charset="0"/>
            </a:endParaRPr>
          </a:p>
          <a:p>
            <a:r>
              <a:rPr lang="fr-FR" dirty="0" smtClean="0"/>
              <a:t> </a:t>
            </a:r>
            <a:endParaRPr lang="fr-FR" dirty="0"/>
          </a:p>
        </p:txBody>
      </p:sp>
    </p:spTree>
    <p:extLst>
      <p:ext uri="{BB962C8B-B14F-4D97-AF65-F5344CB8AC3E}">
        <p14:creationId xmlns:p14="http://schemas.microsoft.com/office/powerpoint/2010/main" val="1195649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4800" y="1647041"/>
            <a:ext cx="2827923" cy="3893870"/>
          </a:xfrm>
          <a:prstGeom prst="rect">
            <a:avLst/>
          </a:prstGeom>
        </p:spPr>
      </p:pic>
      <p:sp>
        <p:nvSpPr>
          <p:cNvPr id="4" name="ZoneTexte 3"/>
          <p:cNvSpPr txBox="1"/>
          <p:nvPr/>
        </p:nvSpPr>
        <p:spPr>
          <a:xfrm>
            <a:off x="1574800" y="5592836"/>
            <a:ext cx="851515" cy="830997"/>
          </a:xfrm>
          <a:prstGeom prst="rect">
            <a:avLst/>
          </a:prstGeom>
          <a:noFill/>
        </p:spPr>
        <p:txBody>
          <a:bodyPr wrap="none" rtlCol="0">
            <a:spAutoFit/>
          </a:bodyPr>
          <a:lstStyle/>
          <a:p>
            <a:r>
              <a:rPr lang="fr-FR" sz="1200" dirty="0" smtClean="0"/>
              <a:t>Paul </a:t>
            </a:r>
            <a:r>
              <a:rPr lang="fr-FR" sz="1200" b="1" dirty="0" smtClean="0"/>
              <a:t>KLEE</a:t>
            </a:r>
          </a:p>
          <a:p>
            <a:r>
              <a:rPr lang="fr-FR" sz="1200" i="1" dirty="0" smtClean="0"/>
              <a:t>En rythme</a:t>
            </a:r>
          </a:p>
          <a:p>
            <a:r>
              <a:rPr lang="fr-FR" sz="1200" dirty="0" smtClean="0"/>
              <a:t>1930</a:t>
            </a:r>
          </a:p>
          <a:p>
            <a:endParaRPr lang="fr-FR" sz="1200" dirty="0"/>
          </a:p>
        </p:txBody>
      </p:sp>
      <p:pic>
        <p:nvPicPr>
          <p:cNvPr id="5" name="Imag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3679" y="1647041"/>
            <a:ext cx="6185288" cy="3926844"/>
          </a:xfrm>
          <a:prstGeom prst="rect">
            <a:avLst/>
          </a:prstGeom>
        </p:spPr>
      </p:pic>
      <p:sp>
        <p:nvSpPr>
          <p:cNvPr id="7" name="ZoneTexte 6"/>
          <p:cNvSpPr txBox="1"/>
          <p:nvPr/>
        </p:nvSpPr>
        <p:spPr>
          <a:xfrm>
            <a:off x="4783679" y="5666218"/>
            <a:ext cx="1147622" cy="923330"/>
          </a:xfrm>
          <a:prstGeom prst="rect">
            <a:avLst/>
          </a:prstGeom>
          <a:noFill/>
        </p:spPr>
        <p:txBody>
          <a:bodyPr wrap="none" rtlCol="0">
            <a:spAutoFit/>
          </a:bodyPr>
          <a:lstStyle/>
          <a:p>
            <a:r>
              <a:rPr lang="fr-FR" sz="1200" dirty="0" smtClean="0"/>
              <a:t>Paul </a:t>
            </a:r>
            <a:r>
              <a:rPr lang="fr-FR" sz="1200" b="1" dirty="0" smtClean="0"/>
              <a:t>KLEE</a:t>
            </a:r>
          </a:p>
          <a:p>
            <a:r>
              <a:rPr lang="fr-FR" sz="1200" i="1" dirty="0" smtClean="0"/>
              <a:t>Fugue en rouge</a:t>
            </a:r>
          </a:p>
          <a:p>
            <a:r>
              <a:rPr lang="fr-FR" sz="1200" dirty="0" smtClean="0"/>
              <a:t>1922</a:t>
            </a:r>
          </a:p>
          <a:p>
            <a:endParaRPr lang="fr-FR" dirty="0"/>
          </a:p>
        </p:txBody>
      </p:sp>
      <p:sp>
        <p:nvSpPr>
          <p:cNvPr id="8" name="ZoneTexte 7"/>
          <p:cNvSpPr txBox="1"/>
          <p:nvPr/>
        </p:nvSpPr>
        <p:spPr>
          <a:xfrm>
            <a:off x="9527875" y="739650"/>
            <a:ext cx="231154" cy="646331"/>
          </a:xfrm>
          <a:prstGeom prst="rect">
            <a:avLst/>
          </a:prstGeom>
          <a:noFill/>
        </p:spPr>
        <p:txBody>
          <a:bodyPr wrap="none" rtlCol="0">
            <a:spAutoFit/>
          </a:bodyPr>
          <a:lstStyle/>
          <a:p>
            <a:r>
              <a:rPr lang="fr-FR" dirty="0" smtClean="0"/>
              <a:t> </a:t>
            </a:r>
          </a:p>
          <a:p>
            <a:endParaRPr lang="fr-FR" dirty="0"/>
          </a:p>
        </p:txBody>
      </p:sp>
      <p:sp>
        <p:nvSpPr>
          <p:cNvPr id="15" name="ZoneTexte 14"/>
          <p:cNvSpPr txBox="1"/>
          <p:nvPr/>
        </p:nvSpPr>
        <p:spPr>
          <a:xfrm>
            <a:off x="903735" y="631378"/>
            <a:ext cx="12192000" cy="1015663"/>
          </a:xfrm>
          <a:prstGeom prst="rect">
            <a:avLst/>
          </a:prstGeom>
          <a:noFill/>
        </p:spPr>
        <p:txBody>
          <a:bodyPr wrap="square" rtlCol="0">
            <a:spAutoFit/>
          </a:bodyPr>
          <a:lstStyle/>
          <a:p>
            <a:r>
              <a:rPr lang="fr-FR" sz="2400" dirty="0" smtClean="0">
                <a:latin typeface="Corbel" panose="020B0503020204020204" pitchFamily="34" charset="0"/>
              </a:rPr>
              <a:t>Représenter des compositions et des rythmes musicaux en utilisant le lexique musical. </a:t>
            </a:r>
          </a:p>
          <a:p>
            <a:pPr algn="r"/>
            <a:endParaRPr lang="fr-FR" dirty="0"/>
          </a:p>
          <a:p>
            <a:r>
              <a:rPr lang="fr-FR" dirty="0" smtClean="0"/>
              <a:t> </a:t>
            </a:r>
            <a:endParaRPr lang="fr-FR" dirty="0"/>
          </a:p>
        </p:txBody>
      </p:sp>
    </p:spTree>
    <p:extLst>
      <p:ext uri="{BB962C8B-B14F-4D97-AF65-F5344CB8AC3E}">
        <p14:creationId xmlns:p14="http://schemas.microsoft.com/office/powerpoint/2010/main" val="2796275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071" y="1835354"/>
            <a:ext cx="4095876" cy="3932041"/>
          </a:xfrm>
          <a:prstGeom prst="rect">
            <a:avLst/>
          </a:prstGeom>
        </p:spPr>
      </p:pic>
      <p:sp>
        <p:nvSpPr>
          <p:cNvPr id="5" name="Rectangle 4"/>
          <p:cNvSpPr/>
          <p:nvPr/>
        </p:nvSpPr>
        <p:spPr>
          <a:xfrm>
            <a:off x="789071" y="5767395"/>
            <a:ext cx="4095876" cy="830997"/>
          </a:xfrm>
          <a:prstGeom prst="rect">
            <a:avLst/>
          </a:prstGeom>
        </p:spPr>
        <p:txBody>
          <a:bodyPr wrap="square">
            <a:spAutoFit/>
          </a:bodyPr>
          <a:lstStyle/>
          <a:p>
            <a:r>
              <a:rPr lang="fr-FR" sz="1200" dirty="0"/>
              <a:t>Nicolas </a:t>
            </a:r>
            <a:r>
              <a:rPr lang="fr-FR" sz="1200" b="1" dirty="0"/>
              <a:t>RAMEL</a:t>
            </a:r>
            <a:r>
              <a:rPr lang="fr-FR" sz="1200" b="1" baseline="30000" dirty="0"/>
              <a:t> </a:t>
            </a:r>
            <a:endParaRPr lang="fr-FR" sz="1200" b="1" dirty="0"/>
          </a:p>
          <a:p>
            <a:r>
              <a:rPr lang="fr-FR" sz="1200" i="1" dirty="0" err="1" smtClean="0"/>
              <a:t>Colours</a:t>
            </a:r>
            <a:r>
              <a:rPr lang="fr-FR" sz="1200" i="1" dirty="0" smtClean="0"/>
              <a:t> In </a:t>
            </a:r>
            <a:r>
              <a:rPr lang="fr-FR" sz="1200" i="1" dirty="0" err="1" smtClean="0"/>
              <a:t>Songs</a:t>
            </a:r>
            <a:r>
              <a:rPr lang="fr-FR" sz="1200" i="1" dirty="0" smtClean="0"/>
              <a:t> Reboot</a:t>
            </a:r>
          </a:p>
          <a:p>
            <a:r>
              <a:rPr lang="fr-FR" sz="1200" i="1" dirty="0" smtClean="0"/>
              <a:t> </a:t>
            </a:r>
            <a:r>
              <a:rPr lang="fr-FR" sz="1200" dirty="0" smtClean="0"/>
              <a:t>2019</a:t>
            </a:r>
            <a:r>
              <a:rPr lang="fr-FR" sz="1200" dirty="0"/>
              <a:t/>
            </a:r>
            <a:br>
              <a:rPr lang="fr-FR" sz="1200" dirty="0"/>
            </a:br>
            <a:r>
              <a:rPr lang="fr-FR" sz="1200" dirty="0"/>
              <a:t>Acrylique et feuille d'or </a:t>
            </a:r>
            <a:r>
              <a:rPr lang="fr-FR" sz="1200" dirty="0" smtClean="0"/>
              <a:t>sur Toiles</a:t>
            </a:r>
            <a:endParaRPr lang="fr-FR" sz="1200" dirty="0"/>
          </a:p>
        </p:txBody>
      </p:sp>
      <p:sp>
        <p:nvSpPr>
          <p:cNvPr id="3" name="Rectangle 2"/>
          <p:cNvSpPr/>
          <p:nvPr/>
        </p:nvSpPr>
        <p:spPr>
          <a:xfrm>
            <a:off x="-58190" y="595184"/>
            <a:ext cx="12250189" cy="461665"/>
          </a:xfrm>
          <a:prstGeom prst="rect">
            <a:avLst/>
          </a:prstGeom>
        </p:spPr>
        <p:txBody>
          <a:bodyPr wrap="square">
            <a:spAutoFit/>
          </a:bodyPr>
          <a:lstStyle/>
          <a:p>
            <a:pPr lvl="0"/>
            <a:r>
              <a:rPr lang="fr-FR" sz="2400" dirty="0" smtClean="0">
                <a:solidFill>
                  <a:prstClr val="black"/>
                </a:solidFill>
                <a:latin typeface="Corbel" panose="020B0503020204020204" pitchFamily="34" charset="0"/>
              </a:rPr>
              <a:t> Réaliser </a:t>
            </a:r>
            <a:r>
              <a:rPr lang="fr-FR" sz="2400" dirty="0">
                <a:solidFill>
                  <a:prstClr val="black"/>
                </a:solidFill>
                <a:latin typeface="Corbel" panose="020B0503020204020204" pitchFamily="34" charset="0"/>
              </a:rPr>
              <a:t>une composition plastique </a:t>
            </a:r>
            <a:r>
              <a:rPr lang="fr-FR" sz="2400" dirty="0" smtClean="0">
                <a:solidFill>
                  <a:prstClr val="black"/>
                </a:solidFill>
                <a:latin typeface="Corbel" panose="020B0503020204020204" pitchFamily="34" charset="0"/>
              </a:rPr>
              <a:t>illustrant des titres de chansons. </a:t>
            </a:r>
            <a:endParaRPr lang="fr-FR" sz="2400" dirty="0">
              <a:solidFill>
                <a:prstClr val="black"/>
              </a:solidFill>
              <a:latin typeface="Corbel" panose="020B0503020204020204" pitchFamily="34" charset="0"/>
            </a:endParaRPr>
          </a:p>
        </p:txBody>
      </p:sp>
      <p:sp>
        <p:nvSpPr>
          <p:cNvPr id="6" name="Rectangle 5"/>
          <p:cNvSpPr/>
          <p:nvPr/>
        </p:nvSpPr>
        <p:spPr>
          <a:xfrm>
            <a:off x="5532407" y="1668128"/>
            <a:ext cx="6096000" cy="3970318"/>
          </a:xfrm>
          <a:prstGeom prst="rect">
            <a:avLst/>
          </a:prstGeom>
        </p:spPr>
        <p:txBody>
          <a:bodyPr>
            <a:spAutoFit/>
          </a:bodyPr>
          <a:lstStyle/>
          <a:p>
            <a:r>
              <a:rPr lang="fr-FR" dirty="0" smtClean="0"/>
              <a:t>Titres chansons</a:t>
            </a:r>
            <a:r>
              <a:rPr lang="fr-FR" dirty="0"/>
              <a:t>: </a:t>
            </a:r>
            <a:br>
              <a:rPr lang="fr-FR" dirty="0"/>
            </a:br>
            <a:r>
              <a:rPr lang="fr-FR" i="1" dirty="0"/>
              <a:t>Black, </a:t>
            </a:r>
            <a:r>
              <a:rPr lang="fr-FR" i="1" dirty="0" err="1"/>
              <a:t>Red</a:t>
            </a:r>
            <a:r>
              <a:rPr lang="fr-FR" i="1" dirty="0"/>
              <a:t>, Yellow</a:t>
            </a:r>
            <a:r>
              <a:rPr lang="fr-FR" dirty="0"/>
              <a:t> - Pearl Jam</a:t>
            </a:r>
            <a:br>
              <a:rPr lang="fr-FR" dirty="0"/>
            </a:br>
            <a:r>
              <a:rPr lang="fr-FR" i="1" dirty="0"/>
              <a:t>Blue, White, Grey</a:t>
            </a:r>
            <a:r>
              <a:rPr lang="fr-FR" dirty="0"/>
              <a:t> - The </a:t>
            </a:r>
            <a:r>
              <a:rPr lang="fr-FR" dirty="0" err="1"/>
              <a:t>Who</a:t>
            </a:r>
            <a:r>
              <a:rPr lang="fr-FR" dirty="0"/>
              <a:t/>
            </a:r>
            <a:br>
              <a:rPr lang="fr-FR" dirty="0"/>
            </a:br>
            <a:r>
              <a:rPr lang="fr-FR" i="1" dirty="0"/>
              <a:t>Black, White, Pink</a:t>
            </a:r>
            <a:r>
              <a:rPr lang="fr-FR" dirty="0"/>
              <a:t> - Sophie and Marcus</a:t>
            </a:r>
            <a:br>
              <a:rPr lang="fr-FR" dirty="0"/>
            </a:br>
            <a:r>
              <a:rPr lang="fr-FR" i="1" dirty="0"/>
              <a:t>Green, Yellow and </a:t>
            </a:r>
            <a:r>
              <a:rPr lang="fr-FR" i="1" dirty="0" err="1"/>
              <a:t>Red</a:t>
            </a:r>
            <a:r>
              <a:rPr lang="fr-FR" dirty="0"/>
              <a:t> - </a:t>
            </a:r>
            <a:r>
              <a:rPr lang="fr-FR" dirty="0" err="1"/>
              <a:t>Rosanne</a:t>
            </a:r>
            <a:r>
              <a:rPr lang="fr-FR" dirty="0"/>
              <a:t> Cash</a:t>
            </a:r>
            <a:br>
              <a:rPr lang="fr-FR" dirty="0"/>
            </a:br>
            <a:r>
              <a:rPr lang="fr-FR" i="1" dirty="0"/>
              <a:t>Black and Yellow</a:t>
            </a:r>
            <a:r>
              <a:rPr lang="fr-FR" dirty="0"/>
              <a:t> - </a:t>
            </a:r>
            <a:r>
              <a:rPr lang="fr-FR" dirty="0" err="1"/>
              <a:t>Wiz</a:t>
            </a:r>
            <a:r>
              <a:rPr lang="fr-FR" dirty="0"/>
              <a:t> Khalifa</a:t>
            </a:r>
            <a:br>
              <a:rPr lang="fr-FR" dirty="0"/>
            </a:br>
            <a:r>
              <a:rPr lang="fr-FR" i="1" dirty="0"/>
              <a:t>Pink and Blue</a:t>
            </a:r>
            <a:r>
              <a:rPr lang="fr-FR" dirty="0"/>
              <a:t> - André 3000</a:t>
            </a:r>
            <a:br>
              <a:rPr lang="fr-FR" dirty="0"/>
            </a:br>
            <a:r>
              <a:rPr lang="fr-FR" i="1" dirty="0"/>
              <a:t>Blue and Yellow</a:t>
            </a:r>
            <a:r>
              <a:rPr lang="fr-FR" dirty="0"/>
              <a:t> - The </a:t>
            </a:r>
            <a:r>
              <a:rPr lang="fr-FR" dirty="0" err="1"/>
              <a:t>Used</a:t>
            </a:r>
            <a:r>
              <a:rPr lang="fr-FR" dirty="0"/>
              <a:t/>
            </a:r>
            <a:br>
              <a:rPr lang="fr-FR" dirty="0"/>
            </a:br>
            <a:r>
              <a:rPr lang="fr-FR" i="1" dirty="0"/>
              <a:t>Black and Blue</a:t>
            </a:r>
            <a:r>
              <a:rPr lang="fr-FR" dirty="0"/>
              <a:t> - the Rolling Stones</a:t>
            </a:r>
            <a:br>
              <a:rPr lang="fr-FR" dirty="0"/>
            </a:br>
            <a:r>
              <a:rPr lang="fr-FR" i="1" dirty="0"/>
              <a:t>Blue, Green, Orange</a:t>
            </a:r>
            <a:r>
              <a:rPr lang="fr-FR" dirty="0"/>
              <a:t> - I </a:t>
            </a:r>
            <a:r>
              <a:rPr lang="fr-FR" dirty="0" err="1"/>
              <a:t>mother</a:t>
            </a:r>
            <a:r>
              <a:rPr lang="fr-FR" dirty="0"/>
              <a:t> </a:t>
            </a:r>
            <a:r>
              <a:rPr lang="fr-FR" dirty="0" err="1"/>
              <a:t>Earth</a:t>
            </a:r>
            <a:r>
              <a:rPr lang="fr-FR" dirty="0"/>
              <a:t/>
            </a:r>
            <a:br>
              <a:rPr lang="fr-FR" dirty="0"/>
            </a:br>
            <a:r>
              <a:rPr lang="fr-FR" i="1" dirty="0"/>
              <a:t>Green and Yellow</a:t>
            </a:r>
            <a:r>
              <a:rPr lang="fr-FR" dirty="0"/>
              <a:t> - Ron Carter</a:t>
            </a:r>
            <a:br>
              <a:rPr lang="fr-FR" dirty="0"/>
            </a:br>
            <a:r>
              <a:rPr lang="fr-FR" i="1" dirty="0" err="1"/>
              <a:t>Red</a:t>
            </a:r>
            <a:r>
              <a:rPr lang="fr-FR" i="1" dirty="0"/>
              <a:t>, Gold and Green</a:t>
            </a:r>
            <a:r>
              <a:rPr lang="fr-FR" dirty="0"/>
              <a:t> - Burning </a:t>
            </a:r>
            <a:r>
              <a:rPr lang="fr-FR" dirty="0" err="1"/>
              <a:t>Spear</a:t>
            </a:r>
            <a:r>
              <a:rPr lang="fr-FR" dirty="0"/>
              <a:t/>
            </a:r>
            <a:br>
              <a:rPr lang="fr-FR" dirty="0"/>
            </a:br>
            <a:r>
              <a:rPr lang="fr-FR" i="1" dirty="0"/>
              <a:t>Yellow, </a:t>
            </a:r>
            <a:r>
              <a:rPr lang="fr-FR" i="1" dirty="0" err="1"/>
              <a:t>Purple</a:t>
            </a:r>
            <a:r>
              <a:rPr lang="fr-FR" i="1" dirty="0"/>
              <a:t> and Green</a:t>
            </a:r>
            <a:r>
              <a:rPr lang="fr-FR" dirty="0"/>
              <a:t> - Craig Moore, Rudi </a:t>
            </a:r>
            <a:r>
              <a:rPr lang="fr-FR" dirty="0" err="1"/>
              <a:t>Protrudi</a:t>
            </a:r>
            <a:r>
              <a:rPr lang="fr-FR" dirty="0"/>
              <a:t>, The </a:t>
            </a:r>
            <a:r>
              <a:rPr lang="fr-FR" dirty="0" err="1"/>
              <a:t>Others</a:t>
            </a:r>
            <a:endParaRPr lang="fr-FR" dirty="0"/>
          </a:p>
        </p:txBody>
      </p:sp>
      <p:cxnSp>
        <p:nvCxnSpPr>
          <p:cNvPr id="8" name="Connecteur droit avec flèche 7"/>
          <p:cNvCxnSpPr/>
          <p:nvPr/>
        </p:nvCxnSpPr>
        <p:spPr>
          <a:xfrm flipH="1" flipV="1">
            <a:off x="4572000" y="3519577"/>
            <a:ext cx="1043797"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280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4" name="Rectangle 3"/>
          <p:cNvSpPr/>
          <p:nvPr/>
        </p:nvSpPr>
        <p:spPr>
          <a:xfrm>
            <a:off x="146587" y="1432387"/>
            <a:ext cx="11628120" cy="4585871"/>
          </a:xfrm>
          <a:prstGeom prst="rect">
            <a:avLst/>
          </a:prstGeom>
        </p:spPr>
        <p:txBody>
          <a:bodyPr wrap="square">
            <a:spAutoFit/>
          </a:bodyPr>
          <a:lstStyle/>
          <a:p>
            <a:pPr lvl="0" fontAlgn="base"/>
            <a:r>
              <a:rPr lang="fr-FR" sz="2400" b="1" i="1" dirty="0" smtClean="0">
                <a:solidFill>
                  <a:srgbClr val="FFC000"/>
                </a:solidFill>
              </a:rPr>
              <a:t>  </a:t>
            </a:r>
            <a:r>
              <a:rPr lang="fr-FR" sz="2800" b="1" i="1" dirty="0" smtClean="0">
                <a:ln>
                  <a:solidFill>
                    <a:srgbClr val="FFC000"/>
                  </a:solidFill>
                </a:ln>
              </a:rPr>
              <a:t>En partant de ceux qui font naître la musique… </a:t>
            </a:r>
          </a:p>
          <a:p>
            <a:endParaRPr lang="fr-FR" sz="2400" b="1" dirty="0" smtClean="0">
              <a:solidFill>
                <a:srgbClr val="FFC000"/>
              </a:solidFill>
            </a:endParaRPr>
          </a:p>
          <a:p>
            <a:pPr lvl="0"/>
            <a:endParaRPr lang="fr-FR" sz="2400" b="1" dirty="0" smtClean="0">
              <a:solidFill>
                <a:srgbClr val="FFC000"/>
              </a:solidFill>
            </a:endParaRPr>
          </a:p>
          <a:p>
            <a:pPr lvl="0"/>
            <a:r>
              <a:rPr lang="fr-FR" sz="2400" b="1" dirty="0" smtClean="0">
                <a:solidFill>
                  <a:srgbClr val="FFC000"/>
                </a:solidFill>
              </a:rPr>
              <a:t>         </a:t>
            </a:r>
            <a:r>
              <a:rPr lang="fr-FR" sz="2400" b="1" dirty="0" smtClean="0"/>
              <a:t>Partitions </a:t>
            </a:r>
          </a:p>
          <a:p>
            <a:pPr lvl="0"/>
            <a:r>
              <a:rPr lang="fr-FR" sz="2400" dirty="0" smtClean="0"/>
              <a:t>                  Comment utiliser la transcription de la musique pour créer une œuvre graphique      	     ou plastique ?  </a:t>
            </a:r>
            <a:endParaRPr lang="fr-FR" sz="2400" dirty="0"/>
          </a:p>
          <a:p>
            <a:endParaRPr lang="fr-FR" sz="2400" b="1" dirty="0"/>
          </a:p>
          <a:p>
            <a:endParaRPr lang="fr-FR" sz="2400" b="1" dirty="0" smtClean="0"/>
          </a:p>
          <a:p>
            <a:r>
              <a:rPr lang="fr-FR" sz="2400" b="1" dirty="0" smtClean="0"/>
              <a:t>         </a:t>
            </a:r>
            <a:endParaRPr lang="fr-FR" sz="2400" b="1" i="1" dirty="0">
              <a:solidFill>
                <a:srgbClr val="FFC000"/>
              </a:solidFill>
            </a:endParaRPr>
          </a:p>
          <a:p>
            <a:pPr lvl="0" algn="ctr" fontAlgn="base"/>
            <a:endParaRPr lang="fr-FR" sz="2400" b="1" i="1" dirty="0" smtClean="0">
              <a:solidFill>
                <a:srgbClr val="FFC000"/>
              </a:solidFill>
            </a:endParaRPr>
          </a:p>
          <a:p>
            <a:pPr lvl="0" algn="ctr" fontAlgn="base"/>
            <a:endParaRPr lang="fr-FR" sz="2400" dirty="0">
              <a:solidFill>
                <a:srgbClr val="FFC000"/>
              </a:solidFill>
            </a:endParaRPr>
          </a:p>
          <a:p>
            <a:pPr lvl="1" algn="ctr" fontAlgn="base"/>
            <a:r>
              <a:rPr lang="fr-FR" sz="2400" b="1" dirty="0" smtClean="0">
                <a:solidFill>
                  <a:srgbClr val="FFC000"/>
                </a:solidFill>
              </a:rPr>
              <a:t>   </a:t>
            </a:r>
            <a:endParaRPr lang="fr-FR" sz="1200" dirty="0"/>
          </a:p>
        </p:txBody>
      </p:sp>
      <p:sp>
        <p:nvSpPr>
          <p:cNvPr id="5" name="ZoneTexte 4"/>
          <p:cNvSpPr txBox="1"/>
          <p:nvPr/>
        </p:nvSpPr>
        <p:spPr>
          <a:xfrm>
            <a:off x="76200" y="144780"/>
            <a:ext cx="1217000" cy="830997"/>
          </a:xfrm>
          <a:prstGeom prst="rect">
            <a:avLst/>
          </a:prstGeom>
          <a:noFill/>
        </p:spPr>
        <p:txBody>
          <a:bodyPr wrap="none" rtlCol="0">
            <a:spAutoFit/>
          </a:bodyPr>
          <a:lstStyle/>
          <a:p>
            <a:pPr fontAlgn="base"/>
            <a:r>
              <a:rPr lang="fr-FR" sz="1200" dirty="0"/>
              <a:t>Musique à créer </a:t>
            </a:r>
            <a:endParaRPr lang="fr-FR" sz="1200" dirty="0" smtClean="0"/>
          </a:p>
          <a:p>
            <a:pPr fontAlgn="base"/>
            <a:r>
              <a:rPr lang="fr-FR" sz="1200" dirty="0"/>
              <a:t>P</a:t>
            </a:r>
            <a:r>
              <a:rPr lang="fr-FR" sz="1200" dirty="0" smtClean="0"/>
              <a:t>ériode 3 </a:t>
            </a:r>
          </a:p>
          <a:p>
            <a:pPr fontAlgn="base"/>
            <a:r>
              <a:rPr lang="fr-FR" sz="1200" dirty="0"/>
              <a:t>Partitions </a:t>
            </a:r>
          </a:p>
          <a:p>
            <a:pPr fontAlgn="base"/>
            <a:endParaRPr lang="fr-FR" sz="1200" dirty="0">
              <a:solidFill>
                <a:srgbClr val="FFC000"/>
              </a:solidFill>
            </a:endParaRPr>
          </a:p>
        </p:txBody>
      </p:sp>
    </p:spTree>
    <p:extLst>
      <p:ext uri="{BB962C8B-B14F-4D97-AF65-F5344CB8AC3E}">
        <p14:creationId xmlns:p14="http://schemas.microsoft.com/office/powerpoint/2010/main" val="2988622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3573" y="1252344"/>
            <a:ext cx="4187383" cy="4892704"/>
          </a:xfrm>
          <a:prstGeom prst="rect">
            <a:avLst/>
          </a:prstGeom>
        </p:spPr>
      </p:pic>
      <p:sp>
        <p:nvSpPr>
          <p:cNvPr id="4" name="ZoneTexte 3"/>
          <p:cNvSpPr txBox="1"/>
          <p:nvPr/>
        </p:nvSpPr>
        <p:spPr>
          <a:xfrm>
            <a:off x="91440" y="355845"/>
            <a:ext cx="11977335" cy="461665"/>
          </a:xfrm>
          <a:prstGeom prst="rect">
            <a:avLst/>
          </a:prstGeom>
          <a:noFill/>
        </p:spPr>
        <p:txBody>
          <a:bodyPr wrap="square" rtlCol="0">
            <a:spAutoFit/>
          </a:bodyPr>
          <a:lstStyle/>
          <a:p>
            <a:r>
              <a:rPr lang="fr-FR" sz="2400" dirty="0" smtClean="0">
                <a:latin typeface="Corbel" panose="020B0503020204020204" pitchFamily="34" charset="0"/>
              </a:rPr>
              <a:t>Créer une composition qui rassemble les caractéristiques de l’écriture musicale.  </a:t>
            </a:r>
            <a:endParaRPr lang="fr-FR" sz="2400" dirty="0">
              <a:latin typeface="Corbel" panose="020B0503020204020204" pitchFamily="34" charset="0"/>
            </a:endParaRPr>
          </a:p>
        </p:txBody>
      </p:sp>
    </p:spTree>
    <p:extLst>
      <p:ext uri="{BB962C8B-B14F-4D97-AF65-F5344CB8AC3E}">
        <p14:creationId xmlns:p14="http://schemas.microsoft.com/office/powerpoint/2010/main" val="2241221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4" name="Rectangle 3"/>
          <p:cNvSpPr/>
          <p:nvPr/>
        </p:nvSpPr>
        <p:spPr>
          <a:xfrm>
            <a:off x="146587" y="1432387"/>
            <a:ext cx="11628120" cy="5262979"/>
          </a:xfrm>
          <a:prstGeom prst="rect">
            <a:avLst/>
          </a:prstGeom>
        </p:spPr>
        <p:txBody>
          <a:bodyPr wrap="square">
            <a:spAutoFit/>
          </a:bodyPr>
          <a:lstStyle/>
          <a:p>
            <a:pPr lvl="0" fontAlgn="base"/>
            <a:r>
              <a:rPr lang="fr-FR" sz="2400" b="1" i="1" dirty="0" smtClean="0">
                <a:solidFill>
                  <a:srgbClr val="FFC000"/>
                </a:solidFill>
                <a:latin typeface="Corbel" panose="020B0503020204020204" pitchFamily="34" charset="0"/>
              </a:rPr>
              <a:t>  </a:t>
            </a:r>
            <a:r>
              <a:rPr lang="fr-FR" sz="2400" b="1" i="1" dirty="0" smtClean="0">
                <a:ln>
                  <a:solidFill>
                    <a:srgbClr val="FFC000"/>
                  </a:solidFill>
                </a:ln>
                <a:latin typeface="Corbel" panose="020B0503020204020204" pitchFamily="34" charset="0"/>
              </a:rPr>
              <a:t>En partant de ceux qui font naître la musique… </a:t>
            </a:r>
          </a:p>
          <a:p>
            <a:endParaRPr lang="fr-FR" sz="2400" b="1" dirty="0" smtClean="0">
              <a:solidFill>
                <a:srgbClr val="FFC000"/>
              </a:solidFill>
              <a:latin typeface="Corbel" panose="020B0503020204020204" pitchFamily="34" charset="0"/>
            </a:endParaRPr>
          </a:p>
          <a:p>
            <a:pPr lvl="0"/>
            <a:endParaRPr lang="fr-FR" sz="2400" b="1" dirty="0" smtClean="0">
              <a:solidFill>
                <a:srgbClr val="FFC000"/>
              </a:solidFill>
              <a:latin typeface="Corbel" panose="020B0503020204020204" pitchFamily="34" charset="0"/>
            </a:endParaRPr>
          </a:p>
          <a:p>
            <a:endParaRPr lang="fr-FR" sz="2400" b="1" dirty="0" smtClean="0">
              <a:latin typeface="Corbel" panose="020B0503020204020204" pitchFamily="34" charset="0"/>
            </a:endParaRPr>
          </a:p>
          <a:p>
            <a:r>
              <a:rPr lang="fr-FR" sz="2400" b="1" dirty="0" smtClean="0">
                <a:latin typeface="Corbel" panose="020B0503020204020204" pitchFamily="34" charset="0"/>
              </a:rPr>
              <a:t>                  Rythmes </a:t>
            </a:r>
            <a:r>
              <a:rPr lang="fr-FR" sz="2400" b="1" dirty="0">
                <a:latin typeface="Corbel" panose="020B0503020204020204" pitchFamily="34" charset="0"/>
              </a:rPr>
              <a:t>– </a:t>
            </a:r>
            <a:r>
              <a:rPr lang="fr-FR" sz="2400" b="1" dirty="0" smtClean="0">
                <a:latin typeface="Corbel" panose="020B0503020204020204" pitchFamily="34" charset="0"/>
              </a:rPr>
              <a:t>compositions </a:t>
            </a:r>
            <a:endParaRPr lang="fr-FR" sz="2400" b="1" dirty="0">
              <a:latin typeface="Corbel" panose="020B0503020204020204" pitchFamily="34" charset="0"/>
            </a:endParaRPr>
          </a:p>
          <a:p>
            <a:r>
              <a:rPr lang="fr-FR" sz="2400" dirty="0" smtClean="0">
                <a:latin typeface="Corbel" panose="020B0503020204020204" pitchFamily="34" charset="0"/>
              </a:rPr>
              <a:t> </a:t>
            </a:r>
            <a:r>
              <a:rPr lang="fr-FR" sz="2400" i="1" dirty="0" smtClean="0">
                <a:latin typeface="Corbel" panose="020B0503020204020204" pitchFamily="34" charset="0"/>
              </a:rPr>
              <a:t>                 </a:t>
            </a:r>
          </a:p>
          <a:p>
            <a:endParaRPr lang="fr-FR" sz="2400" i="1" dirty="0">
              <a:latin typeface="Corbel" panose="020B0503020204020204" pitchFamily="34" charset="0"/>
            </a:endParaRPr>
          </a:p>
          <a:p>
            <a:r>
              <a:rPr lang="fr-FR" sz="2400" i="1" dirty="0" smtClean="0">
                <a:latin typeface="Corbel" panose="020B0503020204020204" pitchFamily="34" charset="0"/>
              </a:rPr>
              <a:t>	   </a:t>
            </a:r>
            <a:r>
              <a:rPr lang="fr-FR" sz="2400" dirty="0" smtClean="0">
                <a:latin typeface="Corbel" panose="020B0503020204020204" pitchFamily="34" charset="0"/>
              </a:rPr>
              <a:t>Comment traduire </a:t>
            </a:r>
            <a:r>
              <a:rPr lang="fr-FR" sz="2400" dirty="0">
                <a:latin typeface="Corbel" panose="020B0503020204020204" pitchFamily="34" charset="0"/>
              </a:rPr>
              <a:t>le son dans une production  plastique  </a:t>
            </a:r>
            <a:r>
              <a:rPr lang="fr-FR" sz="2400" dirty="0" smtClean="0">
                <a:latin typeface="Corbel" panose="020B0503020204020204" pitchFamily="34" charset="0"/>
              </a:rPr>
              <a:t>? </a:t>
            </a:r>
          </a:p>
          <a:p>
            <a:endParaRPr lang="fr-FR" sz="2400" dirty="0">
              <a:latin typeface="Corbel" panose="020B0503020204020204" pitchFamily="34" charset="0"/>
            </a:endParaRPr>
          </a:p>
          <a:p>
            <a:r>
              <a:rPr lang="fr-FR" sz="2400" dirty="0" smtClean="0">
                <a:latin typeface="Corbel" panose="020B0503020204020204" pitchFamily="34" charset="0"/>
              </a:rPr>
              <a:t>                  Traduire le son en utilisant des codages, des matériaux, des actions  plastiques</a:t>
            </a:r>
            <a:endParaRPr lang="fr-FR" sz="2400" dirty="0">
              <a:latin typeface="Corbel" panose="020B0503020204020204" pitchFamily="34" charset="0"/>
            </a:endParaRPr>
          </a:p>
          <a:p>
            <a:pPr lvl="0" algn="ctr" fontAlgn="base"/>
            <a:endParaRPr lang="fr-FR" sz="2400" b="1" i="1" dirty="0">
              <a:solidFill>
                <a:srgbClr val="FFC000"/>
              </a:solidFill>
              <a:latin typeface="Corbel" panose="020B0503020204020204" pitchFamily="34" charset="0"/>
            </a:endParaRPr>
          </a:p>
          <a:p>
            <a:pPr lvl="0" algn="ctr" fontAlgn="base"/>
            <a:endParaRPr lang="fr-FR" sz="2400" b="1" i="1" dirty="0" smtClean="0">
              <a:solidFill>
                <a:srgbClr val="FFC000"/>
              </a:solidFill>
              <a:latin typeface="Corbel" panose="020B0503020204020204" pitchFamily="34" charset="0"/>
            </a:endParaRPr>
          </a:p>
          <a:p>
            <a:pPr lvl="0" algn="ctr" fontAlgn="base"/>
            <a:endParaRPr lang="fr-FR" sz="2400" dirty="0">
              <a:solidFill>
                <a:srgbClr val="FFC000"/>
              </a:solidFill>
              <a:latin typeface="Corbel" panose="020B0503020204020204" pitchFamily="34" charset="0"/>
            </a:endParaRPr>
          </a:p>
          <a:p>
            <a:pPr lvl="1" algn="ctr" fontAlgn="base"/>
            <a:r>
              <a:rPr lang="fr-FR" sz="2400" b="1" dirty="0" smtClean="0">
                <a:solidFill>
                  <a:srgbClr val="FFC000"/>
                </a:solidFill>
                <a:latin typeface="Corbel" panose="020B0503020204020204" pitchFamily="34" charset="0"/>
              </a:rPr>
              <a:t>   </a:t>
            </a:r>
            <a:endParaRPr lang="fr-FR" sz="2400" dirty="0">
              <a:latin typeface="Corbel" panose="020B0503020204020204" pitchFamily="34" charset="0"/>
            </a:endParaRPr>
          </a:p>
        </p:txBody>
      </p:sp>
      <p:sp>
        <p:nvSpPr>
          <p:cNvPr id="5" name="ZoneTexte 4"/>
          <p:cNvSpPr txBox="1"/>
          <p:nvPr/>
        </p:nvSpPr>
        <p:spPr>
          <a:xfrm>
            <a:off x="76200" y="144780"/>
            <a:ext cx="1747466" cy="830997"/>
          </a:xfrm>
          <a:prstGeom prst="rect">
            <a:avLst/>
          </a:prstGeom>
          <a:noFill/>
        </p:spPr>
        <p:txBody>
          <a:bodyPr wrap="none" rtlCol="0">
            <a:spAutoFit/>
          </a:bodyPr>
          <a:lstStyle/>
          <a:p>
            <a:pPr fontAlgn="base"/>
            <a:r>
              <a:rPr lang="fr-FR" sz="1200" dirty="0"/>
              <a:t>Musique à créer </a:t>
            </a:r>
            <a:endParaRPr lang="fr-FR" sz="1200" dirty="0" smtClean="0"/>
          </a:p>
          <a:p>
            <a:pPr fontAlgn="base"/>
            <a:r>
              <a:rPr lang="fr-FR" sz="1200" dirty="0"/>
              <a:t>P</a:t>
            </a:r>
            <a:r>
              <a:rPr lang="fr-FR" sz="1200" dirty="0" smtClean="0"/>
              <a:t>ériode 3 </a:t>
            </a:r>
          </a:p>
          <a:p>
            <a:pPr fontAlgn="base"/>
            <a:r>
              <a:rPr lang="fr-FR" sz="1200" dirty="0" smtClean="0"/>
              <a:t>Rythmes </a:t>
            </a:r>
            <a:r>
              <a:rPr lang="fr-FR" sz="1200" dirty="0"/>
              <a:t>/ </a:t>
            </a:r>
            <a:r>
              <a:rPr lang="fr-FR" sz="1200" dirty="0" smtClean="0"/>
              <a:t>Compositions </a:t>
            </a:r>
            <a:endParaRPr lang="fr-FR" sz="1200" dirty="0"/>
          </a:p>
          <a:p>
            <a:pPr fontAlgn="base"/>
            <a:endParaRPr lang="fr-FR" sz="1200" dirty="0">
              <a:solidFill>
                <a:srgbClr val="FFC000"/>
              </a:solidFill>
            </a:endParaRPr>
          </a:p>
        </p:txBody>
      </p:sp>
    </p:spTree>
    <p:extLst>
      <p:ext uri="{BB962C8B-B14F-4D97-AF65-F5344CB8AC3E}">
        <p14:creationId xmlns:p14="http://schemas.microsoft.com/office/powerpoint/2010/main" val="2591586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1026" name="Picture 2" descr="RÃ©sultat de recherche d'images pour &quot;marclay onomatopÃ©es&quot;">
            <a:extLst>
              <a:ext uri="{FF2B5EF4-FFF2-40B4-BE49-F238E27FC236}">
                <a16:creationId xmlns:a16="http://schemas.microsoft.com/office/drawing/2014/main" id="{8944C913-B843-43AE-920E-60545294D2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4599" y="1206955"/>
            <a:ext cx="4343635" cy="2897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Ã©e">
            <a:extLst>
              <a:ext uri="{FF2B5EF4-FFF2-40B4-BE49-F238E27FC236}">
                <a16:creationId xmlns:a16="http://schemas.microsoft.com/office/drawing/2014/main" id="{BD6AF4C9-3681-4F0D-87B9-6195D7685A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9209" y="2239636"/>
            <a:ext cx="5157409" cy="357435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99610C4F-F4CF-49E4-B0F3-C1C0A809E382}"/>
              </a:ext>
            </a:extLst>
          </p:cNvPr>
          <p:cNvSpPr txBox="1"/>
          <p:nvPr/>
        </p:nvSpPr>
        <p:spPr>
          <a:xfrm>
            <a:off x="98285" y="5879221"/>
            <a:ext cx="2619628" cy="646331"/>
          </a:xfrm>
          <a:prstGeom prst="rect">
            <a:avLst/>
          </a:prstGeom>
          <a:noFill/>
        </p:spPr>
        <p:txBody>
          <a:bodyPr wrap="none" rtlCol="0">
            <a:spAutoFit/>
          </a:bodyPr>
          <a:lstStyle/>
          <a:p>
            <a:r>
              <a:rPr lang="fr-FR" sz="1200" dirty="0"/>
              <a:t>Christian </a:t>
            </a:r>
            <a:r>
              <a:rPr lang="fr-FR" sz="1200" b="1" dirty="0"/>
              <a:t>MARCLAY</a:t>
            </a:r>
          </a:p>
          <a:p>
            <a:r>
              <a:rPr lang="en-US" sz="1200" dirty="0" smtClean="0"/>
              <a:t>Actions</a:t>
            </a:r>
            <a:r>
              <a:rPr lang="en-US" sz="1200" dirty="0"/>
              <a:t>: </a:t>
            </a:r>
            <a:r>
              <a:rPr lang="en-US" sz="1200" dirty="0" err="1"/>
              <a:t>Plish</a:t>
            </a:r>
            <a:r>
              <a:rPr lang="en-US" sz="1200" dirty="0"/>
              <a:t> Plip! </a:t>
            </a:r>
            <a:r>
              <a:rPr lang="en-US" sz="1200" dirty="0" err="1"/>
              <a:t>Plap</a:t>
            </a:r>
            <a:r>
              <a:rPr lang="en-US" sz="1200" dirty="0"/>
              <a:t>!!! Plop…(</a:t>
            </a:r>
            <a:r>
              <a:rPr lang="en-US" sz="1200" dirty="0" smtClean="0"/>
              <a:t>No.2)</a:t>
            </a:r>
          </a:p>
          <a:p>
            <a:r>
              <a:rPr lang="en-US" sz="1200" dirty="0" smtClean="0"/>
              <a:t>2013</a:t>
            </a:r>
          </a:p>
        </p:txBody>
      </p:sp>
      <p:pic>
        <p:nvPicPr>
          <p:cNvPr id="1030" name="Picture 6">
            <a:extLst>
              <a:ext uri="{FF2B5EF4-FFF2-40B4-BE49-F238E27FC236}">
                <a16:creationId xmlns:a16="http://schemas.microsoft.com/office/drawing/2014/main" id="{19CB3613-19DF-4F92-B44F-7B57345BAB0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4600" y="4257080"/>
            <a:ext cx="4343634" cy="245509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8285" y="481845"/>
            <a:ext cx="11844853" cy="461665"/>
          </a:xfrm>
          <a:prstGeom prst="rect">
            <a:avLst/>
          </a:prstGeom>
          <a:noFill/>
        </p:spPr>
        <p:txBody>
          <a:bodyPr wrap="square" rtlCol="0">
            <a:spAutoFit/>
          </a:bodyPr>
          <a:lstStyle/>
          <a:p>
            <a:r>
              <a:rPr lang="fr-FR" sz="2400" dirty="0" smtClean="0">
                <a:latin typeface="Corbel" panose="020B0503020204020204" pitchFamily="34" charset="0"/>
              </a:rPr>
              <a:t>Représenter plastiquement un son en utilisant un codage connu ou une onomatopée. </a:t>
            </a:r>
            <a:endParaRPr lang="fr-FR" sz="2400" dirty="0">
              <a:latin typeface="Corbel" panose="020B0503020204020204" pitchFamily="34" charset="0"/>
            </a:endParaRPr>
          </a:p>
        </p:txBody>
      </p:sp>
    </p:spTree>
    <p:extLst>
      <p:ext uri="{BB962C8B-B14F-4D97-AF65-F5344CB8AC3E}">
        <p14:creationId xmlns:p14="http://schemas.microsoft.com/office/powerpoint/2010/main" val="1142545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8412" y="1438102"/>
            <a:ext cx="2687029" cy="5095078"/>
          </a:xfrm>
          <a:prstGeom prst="rect">
            <a:avLst/>
          </a:prstGeom>
        </p:spPr>
      </p:pic>
      <p:sp>
        <p:nvSpPr>
          <p:cNvPr id="3" name="Rectangle 2"/>
          <p:cNvSpPr/>
          <p:nvPr/>
        </p:nvSpPr>
        <p:spPr>
          <a:xfrm>
            <a:off x="0" y="271339"/>
            <a:ext cx="1175492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prstClr val="black"/>
                </a:solidFill>
                <a:latin typeface="Corbel" panose="020B0503020204020204"/>
              </a:rPr>
              <a:t>Vers le relief : t</a:t>
            </a:r>
            <a:r>
              <a:rPr kumimoji="0" lang="fr-FR" sz="2400" b="0" i="0" u="none" strike="noStrike" kern="1200" cap="none" spc="0" normalizeH="0" baseline="0" noProof="0" dirty="0" err="1" smtClean="0">
                <a:ln>
                  <a:noFill/>
                </a:ln>
                <a:solidFill>
                  <a:prstClr val="black"/>
                </a:solidFill>
                <a:effectLst/>
                <a:uLnTx/>
                <a:uFillTx/>
                <a:latin typeface="Corbel" panose="020B0503020204020204"/>
              </a:rPr>
              <a:t>raduire</a:t>
            </a:r>
            <a:r>
              <a:rPr kumimoji="0" lang="fr-FR" sz="2400" b="0" i="0" u="none" strike="noStrike" kern="1200" cap="none" spc="0" normalizeH="0" baseline="0" noProof="0" dirty="0" smtClean="0">
                <a:ln>
                  <a:noFill/>
                </a:ln>
                <a:solidFill>
                  <a:prstClr val="black"/>
                </a:solidFill>
                <a:effectLst/>
                <a:uLnTx/>
                <a:uFillTx/>
                <a:latin typeface="Corbel" panose="020B0503020204020204"/>
              </a:rPr>
              <a:t> plastiquement les variations des différents paramètres du son d’une partition en utilisant des actions</a:t>
            </a:r>
            <a:r>
              <a:rPr kumimoji="0" lang="fr-FR" sz="2400" b="0" i="0" u="none" strike="noStrike" kern="1200" cap="none" spc="0" normalizeH="0" noProof="0" dirty="0" smtClean="0">
                <a:ln>
                  <a:noFill/>
                </a:ln>
                <a:solidFill>
                  <a:prstClr val="black"/>
                </a:solidFill>
                <a:effectLst/>
                <a:uLnTx/>
                <a:uFillTx/>
                <a:latin typeface="Corbel" panose="020B0503020204020204"/>
              </a:rPr>
              <a:t> plastiques sur la matière</a:t>
            </a:r>
            <a:r>
              <a:rPr kumimoji="0" lang="fr-FR" sz="2400" b="0" i="0" u="none" strike="noStrike" kern="1200" cap="none" spc="0" normalizeH="0" baseline="0" noProof="0" dirty="0" smtClean="0">
                <a:ln>
                  <a:noFill/>
                </a:ln>
                <a:solidFill>
                  <a:prstClr val="black"/>
                </a:solidFill>
                <a:effectLst/>
                <a:uLnTx/>
                <a:uFillTx/>
                <a:latin typeface="Corbel" panose="020B0503020204020204"/>
              </a:rPr>
              <a:t>. </a:t>
            </a:r>
            <a:endParaRPr kumimoji="0" lang="fr-FR" sz="2400" b="0" i="0" u="none" strike="noStrike" kern="1200" cap="none" spc="0" normalizeH="0" baseline="0" noProof="0" dirty="0">
              <a:ln>
                <a:noFill/>
              </a:ln>
              <a:solidFill>
                <a:prstClr val="black"/>
              </a:solidFill>
              <a:effectLst/>
              <a:uLnTx/>
              <a:uFillTx/>
              <a:latin typeface="Corbel" panose="020B0503020204020204"/>
            </a:endParaRPr>
          </a:p>
        </p:txBody>
      </p:sp>
      <p:sp>
        <p:nvSpPr>
          <p:cNvPr id="4" name="Rectangle 3"/>
          <p:cNvSpPr/>
          <p:nvPr/>
        </p:nvSpPr>
        <p:spPr>
          <a:xfrm>
            <a:off x="6605441" y="6006799"/>
            <a:ext cx="1439818" cy="461665"/>
          </a:xfrm>
          <a:prstGeom prst="rect">
            <a:avLst/>
          </a:prstGeom>
        </p:spPr>
        <p:txBody>
          <a:bodyPr wrap="none">
            <a:spAutoFit/>
          </a:bodyPr>
          <a:lstStyle/>
          <a:p>
            <a:r>
              <a:rPr lang="fr-FR" sz="1200" dirty="0" smtClean="0">
                <a:latin typeface="Corbel" panose="020B0503020204020204" pitchFamily="34" charset="0"/>
              </a:rPr>
              <a:t>Laurence </a:t>
            </a:r>
            <a:r>
              <a:rPr lang="fr-FR" sz="1200" b="1" dirty="0" smtClean="0">
                <a:latin typeface="Corbel" panose="020B0503020204020204" pitchFamily="34" charset="0"/>
              </a:rPr>
              <a:t>HALPRIN</a:t>
            </a:r>
          </a:p>
          <a:p>
            <a:r>
              <a:rPr lang="fr-FR" sz="1200" i="1" dirty="0" err="1" smtClean="0">
                <a:latin typeface="Corbel" panose="020B0503020204020204" pitchFamily="34" charset="0"/>
              </a:rPr>
              <a:t>sonagram</a:t>
            </a:r>
            <a:endParaRPr lang="fr-FR" sz="1200" i="1" dirty="0">
              <a:latin typeface="Corbel" panose="020B0503020204020204" pitchFamily="34" charset="0"/>
            </a:endParaRPr>
          </a:p>
        </p:txBody>
      </p:sp>
    </p:spTree>
    <p:extLst>
      <p:ext uri="{BB962C8B-B14F-4D97-AF65-F5344CB8AC3E}">
        <p14:creationId xmlns:p14="http://schemas.microsoft.com/office/powerpoint/2010/main" val="3382956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3" name="Rectangle 2"/>
          <p:cNvSpPr/>
          <p:nvPr/>
        </p:nvSpPr>
        <p:spPr>
          <a:xfrm>
            <a:off x="0" y="100499"/>
            <a:ext cx="11930332" cy="461665"/>
          </a:xfrm>
          <a:prstGeom prst="rect">
            <a:avLst/>
          </a:prstGeom>
        </p:spPr>
        <p:txBody>
          <a:bodyPr wrap="square">
            <a:spAutoFit/>
          </a:bodyPr>
          <a:lstStyle/>
          <a:p>
            <a:pPr lvl="0">
              <a:defRPr/>
            </a:pPr>
            <a:r>
              <a:rPr lang="fr-FR" sz="2400" dirty="0">
                <a:solidFill>
                  <a:prstClr val="black"/>
                </a:solidFill>
                <a:latin typeface="Corbel" panose="020B0503020204020204" pitchFamily="34" charset="0"/>
              </a:rPr>
              <a:t>Traduire plastiquement </a:t>
            </a:r>
            <a:r>
              <a:rPr lang="fr-FR" sz="2400" dirty="0" smtClean="0">
                <a:solidFill>
                  <a:prstClr val="black"/>
                </a:solidFill>
                <a:latin typeface="Corbel" panose="020B0503020204020204" pitchFamily="34" charset="0"/>
              </a:rPr>
              <a:t>des vocalises en utilisant des matériaux, des codages dans un collage. </a:t>
            </a:r>
            <a:endParaRPr lang="fr-FR" sz="2400" dirty="0">
              <a:solidFill>
                <a:prstClr val="black"/>
              </a:solidFill>
              <a:latin typeface="Corbel" panose="020B0503020204020204" pitchFamily="34" charset="0"/>
            </a:endParaRP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39980" y="756458"/>
            <a:ext cx="4727843" cy="5800828"/>
          </a:xfrm>
          <a:prstGeom prst="rect">
            <a:avLst/>
          </a:prstGeom>
        </p:spPr>
      </p:pic>
      <p:pic>
        <p:nvPicPr>
          <p:cNvPr id="4" name="Imag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395" y="1147156"/>
            <a:ext cx="3866692" cy="4589587"/>
          </a:xfrm>
          <a:prstGeom prst="rect">
            <a:avLst/>
          </a:prstGeom>
        </p:spPr>
      </p:pic>
      <p:sp>
        <p:nvSpPr>
          <p:cNvPr id="6" name="Rectangle 5"/>
          <p:cNvSpPr/>
          <p:nvPr/>
        </p:nvSpPr>
        <p:spPr>
          <a:xfrm>
            <a:off x="4394430" y="5736743"/>
            <a:ext cx="1176669" cy="646331"/>
          </a:xfrm>
          <a:prstGeom prst="rect">
            <a:avLst/>
          </a:prstGeom>
        </p:spPr>
        <p:txBody>
          <a:bodyPr wrap="none">
            <a:spAutoFit/>
          </a:bodyPr>
          <a:lstStyle/>
          <a:p>
            <a:pPr algn="r"/>
            <a:r>
              <a:rPr lang="fr-FR" sz="1200" dirty="0" smtClean="0">
                <a:latin typeface="Corbel" panose="020B0503020204020204" pitchFamily="34" charset="0"/>
              </a:rPr>
              <a:t>Henri </a:t>
            </a:r>
            <a:r>
              <a:rPr lang="fr-FR" sz="1200" b="1" dirty="0" smtClean="0">
                <a:latin typeface="Corbel" panose="020B0503020204020204" pitchFamily="34" charset="0"/>
              </a:rPr>
              <a:t>MATISSE</a:t>
            </a:r>
          </a:p>
          <a:p>
            <a:pPr algn="r"/>
            <a:r>
              <a:rPr lang="fr-FR" sz="1200" i="1" dirty="0" smtClean="0">
                <a:latin typeface="Corbel" panose="020B0503020204020204" pitchFamily="34" charset="0"/>
              </a:rPr>
              <a:t>Jazz</a:t>
            </a:r>
          </a:p>
          <a:p>
            <a:pPr algn="r"/>
            <a:r>
              <a:rPr lang="fr-FR" sz="1200" dirty="0" smtClean="0">
                <a:latin typeface="Corbel" panose="020B0503020204020204" pitchFamily="34" charset="0"/>
              </a:rPr>
              <a:t>1943-47</a:t>
            </a:r>
            <a:endParaRPr lang="fr-FR" sz="1200" dirty="0">
              <a:latin typeface="Corbel" panose="020B0503020204020204" pitchFamily="34" charset="0"/>
            </a:endParaRPr>
          </a:p>
        </p:txBody>
      </p:sp>
    </p:spTree>
    <p:extLst>
      <p:ext uri="{BB962C8B-B14F-4D97-AF65-F5344CB8AC3E}">
        <p14:creationId xmlns:p14="http://schemas.microsoft.com/office/powerpoint/2010/main" val="1655415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1640" y="1749651"/>
            <a:ext cx="4811998" cy="4699743"/>
          </a:xfrm>
          <a:prstGeom prst="rect">
            <a:avLst/>
          </a:prstGeom>
        </p:spPr>
      </p:pic>
      <p:sp>
        <p:nvSpPr>
          <p:cNvPr id="3" name="Rectangle 2"/>
          <p:cNvSpPr/>
          <p:nvPr/>
        </p:nvSpPr>
        <p:spPr>
          <a:xfrm>
            <a:off x="589392" y="5618397"/>
            <a:ext cx="4472248" cy="830997"/>
          </a:xfrm>
          <a:prstGeom prst="rect">
            <a:avLst/>
          </a:prstGeom>
        </p:spPr>
        <p:txBody>
          <a:bodyPr wrap="square">
            <a:spAutoFit/>
          </a:bodyPr>
          <a:lstStyle/>
          <a:p>
            <a:pPr algn="r"/>
            <a:r>
              <a:rPr lang="fr-FR" sz="1200" dirty="0"/>
              <a:t>David </a:t>
            </a:r>
            <a:r>
              <a:rPr lang="fr-FR" sz="1200" b="1" dirty="0" smtClean="0"/>
              <a:t>MORENO</a:t>
            </a:r>
            <a:endParaRPr lang="fr-FR" sz="1200" dirty="0"/>
          </a:p>
          <a:p>
            <a:pPr algn="r"/>
            <a:r>
              <a:rPr lang="fr-FR" sz="1200" i="1" dirty="0" smtClean="0"/>
              <a:t>Tranquillement oscillant</a:t>
            </a:r>
          </a:p>
          <a:p>
            <a:pPr algn="r"/>
            <a:r>
              <a:rPr lang="fr-FR" sz="1200" dirty="0" smtClean="0"/>
              <a:t>2012.</a:t>
            </a:r>
          </a:p>
          <a:p>
            <a:pPr algn="r"/>
            <a:r>
              <a:rPr lang="fr-FR" sz="1200" dirty="0" smtClean="0"/>
              <a:t>Vue </a:t>
            </a:r>
            <a:r>
              <a:rPr lang="fr-FR" sz="1200" dirty="0"/>
              <a:t>de l'installation à la Biennale de São Paulo, 2012</a:t>
            </a:r>
          </a:p>
        </p:txBody>
      </p:sp>
      <p:sp>
        <p:nvSpPr>
          <p:cNvPr id="5" name="Rectangle 4"/>
          <p:cNvSpPr/>
          <p:nvPr/>
        </p:nvSpPr>
        <p:spPr>
          <a:xfrm>
            <a:off x="497874" y="230525"/>
            <a:ext cx="11066940" cy="461665"/>
          </a:xfrm>
          <a:prstGeom prst="rect">
            <a:avLst/>
          </a:prstGeom>
        </p:spPr>
        <p:txBody>
          <a:bodyPr wrap="none">
            <a:spAutoFit/>
          </a:bodyPr>
          <a:lstStyle/>
          <a:p>
            <a:pPr lvl="0">
              <a:defRPr/>
            </a:pPr>
            <a:r>
              <a:rPr lang="fr-FR" sz="2400" dirty="0" smtClean="0">
                <a:solidFill>
                  <a:prstClr val="black"/>
                </a:solidFill>
                <a:latin typeface="Corbel" panose="020B0503020204020204" pitchFamily="34" charset="0"/>
              </a:rPr>
              <a:t>        Traduire </a:t>
            </a:r>
            <a:r>
              <a:rPr lang="fr-FR" sz="2400" dirty="0">
                <a:solidFill>
                  <a:prstClr val="black"/>
                </a:solidFill>
                <a:latin typeface="Corbel" panose="020B0503020204020204" pitchFamily="34" charset="0"/>
              </a:rPr>
              <a:t>plastiquement </a:t>
            </a:r>
            <a:r>
              <a:rPr lang="fr-FR" sz="2400" dirty="0" smtClean="0">
                <a:solidFill>
                  <a:prstClr val="black"/>
                </a:solidFill>
                <a:latin typeface="Corbel" panose="020B0503020204020204" pitchFamily="34" charset="0"/>
              </a:rPr>
              <a:t>du son en utilisant des matériaux et des actions plastiques. </a:t>
            </a:r>
            <a:endParaRPr lang="fr-FR" sz="2400" dirty="0">
              <a:solidFill>
                <a:prstClr val="black"/>
              </a:solidFill>
              <a:latin typeface="Corbel" panose="020B0503020204020204" pitchFamily="34" charset="0"/>
            </a:endParaRPr>
          </a:p>
        </p:txBody>
      </p:sp>
      <p:sp>
        <p:nvSpPr>
          <p:cNvPr id="6" name="ZoneTexte 5"/>
          <p:cNvSpPr txBox="1"/>
          <p:nvPr/>
        </p:nvSpPr>
        <p:spPr>
          <a:xfrm>
            <a:off x="0" y="692191"/>
            <a:ext cx="12192000" cy="830997"/>
          </a:xfrm>
          <a:prstGeom prst="rect">
            <a:avLst/>
          </a:prstGeom>
          <a:noFill/>
        </p:spPr>
        <p:txBody>
          <a:bodyPr wrap="square" rtlCol="0">
            <a:spAutoFit/>
          </a:bodyPr>
          <a:lstStyle/>
          <a:p>
            <a:pPr algn="just"/>
            <a:r>
              <a:rPr lang="fr-FR" sz="2400" dirty="0" smtClean="0"/>
              <a:t>              Rechercher ou transformer un matériau propre à évoquer les oscillations du son </a:t>
            </a:r>
          </a:p>
          <a:p>
            <a:pPr algn="just"/>
            <a:r>
              <a:rPr lang="fr-FR" sz="2400" dirty="0" smtClean="0"/>
              <a:t>	(bolduc,    papier, fil de fer...). Mettre en scène.</a:t>
            </a:r>
            <a:endParaRPr lang="fr-FR" sz="2400" dirty="0"/>
          </a:p>
        </p:txBody>
      </p:sp>
    </p:spTree>
    <p:extLst>
      <p:ext uri="{BB962C8B-B14F-4D97-AF65-F5344CB8AC3E}">
        <p14:creationId xmlns:p14="http://schemas.microsoft.com/office/powerpoint/2010/main" val="34772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3" name="Rectangle 2"/>
          <p:cNvSpPr/>
          <p:nvPr/>
        </p:nvSpPr>
        <p:spPr>
          <a:xfrm>
            <a:off x="76200" y="975777"/>
            <a:ext cx="12028601" cy="4893647"/>
          </a:xfrm>
          <a:prstGeom prst="rect">
            <a:avLst/>
          </a:prstGeom>
        </p:spPr>
        <p:txBody>
          <a:bodyPr wrap="square">
            <a:spAutoFit/>
          </a:bodyPr>
          <a:lstStyle/>
          <a:p>
            <a:r>
              <a:rPr lang="fr-FR" sz="2400" dirty="0" smtClean="0">
                <a:latin typeface="Corbel" panose="020B0503020204020204" pitchFamily="34" charset="0"/>
              </a:rPr>
              <a:t>               Comment </a:t>
            </a:r>
            <a:r>
              <a:rPr lang="fr-FR" sz="2400" dirty="0">
                <a:latin typeface="Corbel" panose="020B0503020204020204" pitchFamily="34" charset="0"/>
              </a:rPr>
              <a:t>utiliser la transcription de la musique pour créer une œuvre </a:t>
            </a:r>
            <a:r>
              <a:rPr lang="fr-FR" sz="2400" dirty="0" smtClean="0">
                <a:latin typeface="Corbel" panose="020B0503020204020204" pitchFamily="34" charset="0"/>
              </a:rPr>
              <a:t>graphique ou    	plastique </a:t>
            </a:r>
            <a:r>
              <a:rPr lang="fr-FR" sz="2400" dirty="0">
                <a:latin typeface="Corbel" panose="020B0503020204020204" pitchFamily="34" charset="0"/>
              </a:rPr>
              <a:t>?  </a:t>
            </a:r>
          </a:p>
          <a:p>
            <a:pPr lvl="0"/>
            <a:endParaRPr lang="fr-FR" sz="2400" b="1" dirty="0" smtClean="0">
              <a:solidFill>
                <a:srgbClr val="FFC000"/>
              </a:solidFill>
              <a:latin typeface="Corbel" panose="020B0503020204020204" pitchFamily="34" charset="0"/>
            </a:endParaRPr>
          </a:p>
          <a:p>
            <a:pPr lvl="0"/>
            <a:endParaRPr lang="fr-FR" sz="2400" b="1" dirty="0">
              <a:solidFill>
                <a:srgbClr val="FFC000"/>
              </a:solidFill>
              <a:latin typeface="Corbel" panose="020B0503020204020204" pitchFamily="34" charset="0"/>
            </a:endParaRPr>
          </a:p>
          <a:p>
            <a:pPr lvl="0"/>
            <a:r>
              <a:rPr lang="fr-FR" sz="2400" b="1" dirty="0" smtClean="0">
                <a:latin typeface="Corbel" panose="020B0503020204020204" pitchFamily="34" charset="0"/>
              </a:rPr>
              <a:t>               Créer en utilisant des partitions comme matériau.</a:t>
            </a:r>
          </a:p>
          <a:p>
            <a:pPr lvl="0"/>
            <a:endParaRPr lang="fr-FR" sz="2400" b="1" dirty="0">
              <a:solidFill>
                <a:srgbClr val="FFC000"/>
              </a:solidFill>
              <a:latin typeface="Corbel" panose="020B0503020204020204" pitchFamily="34" charset="0"/>
            </a:endParaRPr>
          </a:p>
          <a:p>
            <a:pPr lvl="0"/>
            <a:r>
              <a:rPr lang="fr-FR" sz="2400" dirty="0" smtClean="0">
                <a:solidFill>
                  <a:srgbClr val="FFC000"/>
                </a:solidFill>
                <a:latin typeface="Corbel" panose="020B0503020204020204" pitchFamily="34" charset="0"/>
              </a:rPr>
              <a:t>               </a:t>
            </a:r>
            <a:r>
              <a:rPr lang="fr-FR" sz="2400" dirty="0" smtClean="0">
                <a:latin typeface="Corbel" panose="020B0503020204020204" pitchFamily="34" charset="0"/>
              </a:rPr>
              <a:t>- Créer à partir d’une partition existante, </a:t>
            </a:r>
          </a:p>
          <a:p>
            <a:pPr lvl="0"/>
            <a:endParaRPr lang="fr-FR" sz="2400" dirty="0">
              <a:latin typeface="Corbel" panose="020B0503020204020204" pitchFamily="34" charset="0"/>
            </a:endParaRPr>
          </a:p>
          <a:p>
            <a:pPr lvl="0"/>
            <a:endParaRPr lang="fr-FR" sz="2400" dirty="0" smtClean="0">
              <a:latin typeface="Corbel" panose="020B0503020204020204" pitchFamily="34" charset="0"/>
            </a:endParaRPr>
          </a:p>
          <a:p>
            <a:pPr lvl="0"/>
            <a:r>
              <a:rPr lang="fr-FR" sz="2400" dirty="0" smtClean="0">
                <a:latin typeface="Corbel" panose="020B0503020204020204" pitchFamily="34" charset="0"/>
              </a:rPr>
              <a:t>              - Créer à partir d’une partition imaginaire utilisée comme matériau plastique,</a:t>
            </a:r>
          </a:p>
          <a:p>
            <a:pPr marL="2628900" lvl="5" indent="-342900">
              <a:buFont typeface="Arial" panose="020B0604020202020204" pitchFamily="34" charset="0"/>
              <a:buChar char="•"/>
            </a:pPr>
            <a:r>
              <a:rPr lang="fr-FR" sz="2400" dirty="0" smtClean="0">
                <a:latin typeface="Corbel" panose="020B0503020204020204" pitchFamily="34" charset="0"/>
              </a:rPr>
              <a:t>En inventant une nouvelle écriture</a:t>
            </a:r>
          </a:p>
          <a:p>
            <a:pPr marL="2628900" lvl="5" indent="-342900">
              <a:buFont typeface="Arial" panose="020B0604020202020204" pitchFamily="34" charset="0"/>
              <a:buChar char="•"/>
            </a:pPr>
            <a:r>
              <a:rPr lang="fr-FR" sz="2400" dirty="0" smtClean="0">
                <a:latin typeface="Corbel" panose="020B0503020204020204" pitchFamily="34" charset="0"/>
              </a:rPr>
              <a:t>En intégrant des éléments « musicaux ».</a:t>
            </a:r>
          </a:p>
          <a:p>
            <a:pPr marL="2628900" lvl="5" indent="-342900">
              <a:buFont typeface="Arial" panose="020B0604020202020204" pitchFamily="34" charset="0"/>
              <a:buChar char="•"/>
            </a:pPr>
            <a:r>
              <a:rPr lang="fr-FR" sz="2400" dirty="0" smtClean="0">
                <a:latin typeface="Corbel" panose="020B0503020204020204" pitchFamily="34" charset="0"/>
              </a:rPr>
              <a:t>En créant des partitions plastiques en volume. </a:t>
            </a:r>
            <a:endParaRPr lang="fr-FR" sz="2400" dirty="0">
              <a:latin typeface="Corbel" panose="020B0503020204020204" pitchFamily="34" charset="0"/>
            </a:endParaRPr>
          </a:p>
        </p:txBody>
      </p:sp>
      <p:sp>
        <p:nvSpPr>
          <p:cNvPr id="5" name="ZoneTexte 4"/>
          <p:cNvSpPr txBox="1"/>
          <p:nvPr/>
        </p:nvSpPr>
        <p:spPr>
          <a:xfrm>
            <a:off x="76200" y="144780"/>
            <a:ext cx="1217000" cy="830997"/>
          </a:xfrm>
          <a:prstGeom prst="rect">
            <a:avLst/>
          </a:prstGeom>
          <a:noFill/>
        </p:spPr>
        <p:txBody>
          <a:bodyPr wrap="none" rtlCol="0">
            <a:spAutoFit/>
          </a:bodyPr>
          <a:lstStyle/>
          <a:p>
            <a:pPr fontAlgn="base"/>
            <a:r>
              <a:rPr lang="fr-FR" sz="1200" dirty="0"/>
              <a:t>Musique à créer </a:t>
            </a:r>
            <a:endParaRPr lang="fr-FR" sz="1200" dirty="0" smtClean="0"/>
          </a:p>
          <a:p>
            <a:pPr fontAlgn="base"/>
            <a:r>
              <a:rPr lang="fr-FR" sz="1200" dirty="0"/>
              <a:t>P</a:t>
            </a:r>
            <a:r>
              <a:rPr lang="fr-FR" sz="1200" dirty="0" smtClean="0"/>
              <a:t>ériode 3 </a:t>
            </a:r>
          </a:p>
          <a:p>
            <a:pPr fontAlgn="base"/>
            <a:r>
              <a:rPr lang="fr-FR" sz="1200" dirty="0"/>
              <a:t>Partitions </a:t>
            </a:r>
          </a:p>
          <a:p>
            <a:pPr fontAlgn="base"/>
            <a:endParaRPr lang="fr-FR" sz="1200" dirty="0"/>
          </a:p>
        </p:txBody>
      </p:sp>
    </p:spTree>
    <p:extLst>
      <p:ext uri="{BB962C8B-B14F-4D97-AF65-F5344CB8AC3E}">
        <p14:creationId xmlns:p14="http://schemas.microsoft.com/office/powerpoint/2010/main" val="4045276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3" name="Rectangle 2"/>
          <p:cNvSpPr/>
          <p:nvPr/>
        </p:nvSpPr>
        <p:spPr>
          <a:xfrm>
            <a:off x="-99753" y="2543340"/>
            <a:ext cx="12028601" cy="3416320"/>
          </a:xfrm>
          <a:prstGeom prst="rect">
            <a:avLst/>
          </a:prstGeom>
        </p:spPr>
        <p:txBody>
          <a:bodyPr wrap="square">
            <a:spAutoFit/>
          </a:bodyPr>
          <a:lstStyle/>
          <a:p>
            <a:pPr lvl="0"/>
            <a:r>
              <a:rPr lang="fr-FR" sz="2400" dirty="0" smtClean="0">
                <a:latin typeface="Corbel" panose="020B0503020204020204" pitchFamily="34" charset="0"/>
              </a:rPr>
              <a:t>               Comment </a:t>
            </a:r>
            <a:r>
              <a:rPr lang="fr-FR" sz="2400" dirty="0">
                <a:latin typeface="Corbel" panose="020B0503020204020204" pitchFamily="34" charset="0"/>
              </a:rPr>
              <a:t>utiliser la transcription de la musique pour créer une œuvre </a:t>
            </a:r>
            <a:r>
              <a:rPr lang="fr-FR" sz="2400" dirty="0" smtClean="0">
                <a:latin typeface="Corbel" panose="020B0503020204020204" pitchFamily="34" charset="0"/>
              </a:rPr>
              <a:t>graphique </a:t>
            </a:r>
            <a:r>
              <a:rPr lang="fr-FR" sz="2400" dirty="0">
                <a:latin typeface="Corbel" panose="020B0503020204020204" pitchFamily="34" charset="0"/>
              </a:rPr>
              <a:t>ou </a:t>
            </a:r>
            <a:r>
              <a:rPr lang="fr-FR" sz="2400" dirty="0" smtClean="0">
                <a:latin typeface="Corbel" panose="020B0503020204020204" pitchFamily="34" charset="0"/>
              </a:rPr>
              <a:t>  	plastique </a:t>
            </a:r>
            <a:r>
              <a:rPr lang="fr-FR" sz="2400" dirty="0">
                <a:latin typeface="Corbel" panose="020B0503020204020204" pitchFamily="34" charset="0"/>
              </a:rPr>
              <a:t>?</a:t>
            </a:r>
            <a:endParaRPr lang="fr-FR" sz="2400" b="1" dirty="0" smtClean="0">
              <a:solidFill>
                <a:srgbClr val="FFC000"/>
              </a:solidFill>
              <a:latin typeface="Corbel" panose="020B0503020204020204" pitchFamily="34" charset="0"/>
            </a:endParaRPr>
          </a:p>
          <a:p>
            <a:pPr lvl="0"/>
            <a:endParaRPr lang="fr-FR" sz="2400" b="1" dirty="0">
              <a:solidFill>
                <a:srgbClr val="FFC000"/>
              </a:solidFill>
              <a:latin typeface="Corbel" panose="020B0503020204020204" pitchFamily="34" charset="0"/>
            </a:endParaRPr>
          </a:p>
          <a:p>
            <a:pPr lvl="0"/>
            <a:r>
              <a:rPr lang="fr-FR" sz="2400" b="1" dirty="0" smtClean="0">
                <a:latin typeface="Corbel" panose="020B0503020204020204" pitchFamily="34" charset="0"/>
              </a:rPr>
              <a:t>               Créer une œuvre plastique en utilisant des partitions comme matériau</a:t>
            </a:r>
          </a:p>
          <a:p>
            <a:pPr lvl="0"/>
            <a:endParaRPr lang="fr-FR" sz="2400" b="1" dirty="0">
              <a:solidFill>
                <a:srgbClr val="FFC000"/>
              </a:solidFill>
              <a:latin typeface="Corbel" panose="020B0503020204020204" pitchFamily="34" charset="0"/>
            </a:endParaRPr>
          </a:p>
          <a:p>
            <a:pPr lvl="0"/>
            <a:r>
              <a:rPr lang="fr-FR" sz="2400" dirty="0" smtClean="0">
                <a:solidFill>
                  <a:srgbClr val="FFC000"/>
                </a:solidFill>
                <a:latin typeface="Corbel" panose="020B0503020204020204" pitchFamily="34" charset="0"/>
              </a:rPr>
              <a:t>               </a:t>
            </a:r>
            <a:r>
              <a:rPr lang="fr-FR" sz="2400" dirty="0" smtClean="0">
                <a:latin typeface="Corbel" panose="020B0503020204020204" pitchFamily="34" charset="0"/>
              </a:rPr>
              <a:t>- Créer à partir d’une partition existante </a:t>
            </a:r>
          </a:p>
          <a:p>
            <a:pPr lvl="0"/>
            <a:endParaRPr lang="fr-FR" sz="2400" dirty="0">
              <a:latin typeface="Corbel" panose="020B0503020204020204" pitchFamily="34" charset="0"/>
            </a:endParaRPr>
          </a:p>
          <a:p>
            <a:pPr lvl="0"/>
            <a:endParaRPr lang="fr-FR" sz="2400" dirty="0" smtClean="0">
              <a:latin typeface="Corbel" panose="020B0503020204020204" pitchFamily="34" charset="0"/>
            </a:endParaRPr>
          </a:p>
          <a:p>
            <a:pPr lvl="0"/>
            <a:r>
              <a:rPr lang="fr-FR" sz="2400" dirty="0" smtClean="0">
                <a:latin typeface="Corbel" panose="020B0503020204020204" pitchFamily="34" charset="0"/>
              </a:rPr>
              <a:t>                   </a:t>
            </a:r>
            <a:endParaRPr lang="fr-FR" sz="2400" dirty="0">
              <a:latin typeface="Corbel" panose="020B0503020204020204" pitchFamily="34" charset="0"/>
            </a:endParaRPr>
          </a:p>
        </p:txBody>
      </p:sp>
      <p:sp>
        <p:nvSpPr>
          <p:cNvPr id="5" name="ZoneTexte 4"/>
          <p:cNvSpPr txBox="1"/>
          <p:nvPr/>
        </p:nvSpPr>
        <p:spPr>
          <a:xfrm>
            <a:off x="76200" y="144780"/>
            <a:ext cx="1217000" cy="830997"/>
          </a:xfrm>
          <a:prstGeom prst="rect">
            <a:avLst/>
          </a:prstGeom>
          <a:noFill/>
        </p:spPr>
        <p:txBody>
          <a:bodyPr wrap="none" rtlCol="0">
            <a:spAutoFit/>
          </a:bodyPr>
          <a:lstStyle/>
          <a:p>
            <a:pPr fontAlgn="base"/>
            <a:r>
              <a:rPr lang="fr-FR" sz="1200" dirty="0"/>
              <a:t>Musique à créer </a:t>
            </a:r>
            <a:endParaRPr lang="fr-FR" sz="1200" dirty="0" smtClean="0"/>
          </a:p>
          <a:p>
            <a:pPr fontAlgn="base"/>
            <a:r>
              <a:rPr lang="fr-FR" sz="1200" dirty="0"/>
              <a:t>P</a:t>
            </a:r>
            <a:r>
              <a:rPr lang="fr-FR" sz="1200" dirty="0" smtClean="0"/>
              <a:t>ériode 3 </a:t>
            </a:r>
          </a:p>
          <a:p>
            <a:pPr fontAlgn="base"/>
            <a:r>
              <a:rPr lang="fr-FR" sz="1200" dirty="0"/>
              <a:t>Partitions </a:t>
            </a:r>
          </a:p>
          <a:p>
            <a:pPr fontAlgn="base"/>
            <a:endParaRPr lang="fr-FR" sz="1200" dirty="0"/>
          </a:p>
        </p:txBody>
      </p:sp>
    </p:spTree>
    <p:extLst>
      <p:ext uri="{BB962C8B-B14F-4D97-AF65-F5344CB8AC3E}">
        <p14:creationId xmlns:p14="http://schemas.microsoft.com/office/powerpoint/2010/main" val="3905909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2" name="Rectangle 1"/>
          <p:cNvSpPr/>
          <p:nvPr/>
        </p:nvSpPr>
        <p:spPr>
          <a:xfrm>
            <a:off x="293083" y="4840457"/>
            <a:ext cx="235974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smtClean="0">
                <a:ln>
                  <a:noFill/>
                </a:ln>
                <a:solidFill>
                  <a:prstClr val="black"/>
                </a:solidFill>
                <a:effectLst/>
                <a:uLnTx/>
                <a:uFillTx/>
                <a:latin typeface="Corbel" panose="020B0503020204020204"/>
                <a:ea typeface="+mn-ea"/>
                <a:cs typeface="+mn-cs"/>
              </a:rPr>
              <a:t>Robert </a:t>
            </a:r>
            <a:r>
              <a:rPr kumimoji="0" lang="fr-FR" sz="1000" b="1" i="0" u="none" strike="noStrike" kern="1200" cap="none" spc="0" normalizeH="0" baseline="0" noProof="0" dirty="0" smtClean="0">
                <a:ln>
                  <a:noFill/>
                </a:ln>
                <a:solidFill>
                  <a:prstClr val="black"/>
                </a:solidFill>
                <a:effectLst/>
                <a:uLnTx/>
                <a:uFillTx/>
                <a:latin typeface="Corbel" panose="020B0503020204020204"/>
                <a:ea typeface="+mn-ea"/>
                <a:cs typeface="+mn-cs"/>
              </a:rPr>
              <a:t>MOTHERWEL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err="1" smtClean="0">
                <a:ln>
                  <a:noFill/>
                </a:ln>
                <a:solidFill>
                  <a:prstClr val="black"/>
                </a:solidFill>
                <a:effectLst/>
                <a:uLnTx/>
                <a:uFillTx/>
                <a:latin typeface="Corbel" panose="020B0503020204020204"/>
                <a:ea typeface="+mn-ea"/>
                <a:cs typeface="+mn-cs"/>
              </a:rPr>
              <a:t>Ochre</a:t>
            </a:r>
            <a:r>
              <a:rPr kumimoji="0" lang="fr-FR" sz="1000" b="0" i="1" u="none" strike="noStrike" kern="1200" cap="none" spc="0" normalizeH="0" baseline="0" noProof="0" dirty="0" smtClean="0">
                <a:ln>
                  <a:noFill/>
                </a:ln>
                <a:solidFill>
                  <a:prstClr val="black"/>
                </a:solidFill>
                <a:effectLst/>
                <a:uLnTx/>
                <a:uFillTx/>
                <a:latin typeface="Corbel" panose="020B0503020204020204"/>
                <a:ea typeface="+mn-ea"/>
                <a:cs typeface="+mn-cs"/>
              </a:rPr>
              <a:t> </a:t>
            </a:r>
            <a:r>
              <a:rPr kumimoji="0" lang="fr-FR" sz="1000" b="0" i="1" u="none" strike="noStrike" kern="1200" cap="none" spc="0" normalizeH="0" baseline="0" noProof="0" dirty="0">
                <a:ln>
                  <a:noFill/>
                </a:ln>
                <a:solidFill>
                  <a:prstClr val="black"/>
                </a:solidFill>
                <a:effectLst/>
                <a:uLnTx/>
                <a:uFillTx/>
                <a:latin typeface="Corbel" panose="020B0503020204020204"/>
                <a:ea typeface="+mn-ea"/>
                <a:cs typeface="+mn-cs"/>
              </a:rPr>
              <a:t>and </a:t>
            </a:r>
            <a:r>
              <a:rPr kumimoji="0" lang="fr-FR" sz="1000" b="0" i="1" u="none" strike="noStrike" kern="1200" cap="none" spc="0" normalizeH="0" baseline="0" noProof="0" dirty="0" err="1">
                <a:ln>
                  <a:noFill/>
                </a:ln>
                <a:solidFill>
                  <a:prstClr val="black"/>
                </a:solidFill>
                <a:effectLst/>
                <a:uLnTx/>
                <a:uFillTx/>
                <a:latin typeface="Corbel" panose="020B0503020204020204"/>
                <a:ea typeface="+mn-ea"/>
                <a:cs typeface="+mn-cs"/>
              </a:rPr>
              <a:t>yellow</a:t>
            </a:r>
            <a:r>
              <a:rPr kumimoji="0" lang="fr-FR" sz="1000" b="0" i="1"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fr-FR" sz="1000" b="0" i="1" u="none" strike="noStrike" kern="1200" cap="none" spc="0" normalizeH="0" baseline="0" noProof="0" dirty="0" err="1">
                <a:ln>
                  <a:noFill/>
                </a:ln>
                <a:solidFill>
                  <a:prstClr val="black"/>
                </a:solidFill>
                <a:effectLst/>
                <a:uLnTx/>
                <a:uFillTx/>
                <a:latin typeface="Corbel" panose="020B0503020204020204"/>
                <a:ea typeface="+mn-ea"/>
                <a:cs typeface="+mn-cs"/>
              </a:rPr>
              <a:t>with</a:t>
            </a:r>
            <a:r>
              <a:rPr kumimoji="0" lang="fr-FR" sz="1000" b="0" i="1"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fr-FR" sz="1000" b="0" i="1" u="none" strike="noStrike" kern="1200" cap="none" spc="0" normalizeH="0" baseline="0" noProof="0" dirty="0" err="1">
                <a:ln>
                  <a:noFill/>
                </a:ln>
                <a:solidFill>
                  <a:prstClr val="black"/>
                </a:solidFill>
                <a:effectLst/>
                <a:uLnTx/>
                <a:uFillTx/>
                <a:latin typeface="Corbel" panose="020B0503020204020204"/>
                <a:ea typeface="+mn-ea"/>
                <a:cs typeface="+mn-cs"/>
              </a:rPr>
              <a:t>sheet</a:t>
            </a:r>
            <a:r>
              <a:rPr kumimoji="0" lang="fr-FR" sz="1000" b="0" i="1"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fr-FR" sz="1000" b="0" i="1" u="none" strike="noStrike" kern="1200" cap="none" spc="0" normalizeH="0" baseline="0" noProof="0" dirty="0" smtClean="0">
                <a:ln>
                  <a:noFill/>
                </a:ln>
                <a:solidFill>
                  <a:prstClr val="black"/>
                </a:solidFill>
                <a:effectLst/>
                <a:uLnTx/>
                <a:uFillTx/>
                <a:latin typeface="Corbel" panose="020B0503020204020204"/>
                <a:ea typeface="+mn-ea"/>
                <a:cs typeface="+mn-cs"/>
              </a:rPr>
              <a:t>music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smtClean="0">
                <a:ln>
                  <a:noFill/>
                </a:ln>
                <a:solidFill>
                  <a:prstClr val="black"/>
                </a:solidFill>
                <a:effectLst/>
                <a:uLnTx/>
                <a:uFillTx/>
                <a:latin typeface="Corbel" panose="020B0503020204020204"/>
                <a:ea typeface="+mn-ea"/>
                <a:cs typeface="+mn-cs"/>
              </a:rPr>
              <a:t>1990</a:t>
            </a:r>
            <a:endParaRPr kumimoji="0" lang="fr-FR"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712" y="1643309"/>
            <a:ext cx="2359747" cy="3159660"/>
          </a:xfrm>
          <a:prstGeom prst="rect">
            <a:avLst/>
          </a:prstGeom>
        </p:spPr>
      </p:pic>
      <p:sp>
        <p:nvSpPr>
          <p:cNvPr id="7" name="Rectangle 6"/>
          <p:cNvSpPr/>
          <p:nvPr/>
        </p:nvSpPr>
        <p:spPr>
          <a:xfrm>
            <a:off x="80727" y="123157"/>
            <a:ext cx="12192000" cy="1200329"/>
          </a:xfrm>
          <a:prstGeom prst="rect">
            <a:avLst/>
          </a:prstGeom>
        </p:spPr>
        <p:txBody>
          <a:bodyPr wrap="square">
            <a:spAutoFit/>
          </a:bodyPr>
          <a:lstStyle/>
          <a:p>
            <a:pPr lvl="0"/>
            <a:r>
              <a:rPr lang="fr-FR" sz="2400" dirty="0">
                <a:solidFill>
                  <a:prstClr val="black"/>
                </a:solidFill>
                <a:latin typeface="Corbel" panose="020B0503020204020204" pitchFamily="34" charset="0"/>
              </a:rPr>
              <a:t>Créer en utilisant des partitions comme </a:t>
            </a:r>
            <a:r>
              <a:rPr lang="fr-FR" sz="2400" dirty="0" smtClean="0">
                <a:solidFill>
                  <a:prstClr val="black"/>
                </a:solidFill>
                <a:latin typeface="Corbel" panose="020B0503020204020204" pitchFamily="34" charset="0"/>
              </a:rPr>
              <a:t>matériau : </a:t>
            </a:r>
            <a:r>
              <a:rPr lang="fr-FR" sz="2400" dirty="0">
                <a:solidFill>
                  <a:prstClr val="black"/>
                </a:solidFill>
                <a:latin typeface="Corbel" panose="020B0503020204020204" pitchFamily="34" charset="0"/>
              </a:rPr>
              <a:t>c</a:t>
            </a:r>
            <a:r>
              <a:rPr lang="fr-FR" sz="2400" dirty="0" smtClean="0">
                <a:solidFill>
                  <a:prstClr val="black"/>
                </a:solidFill>
                <a:latin typeface="Corbel" panose="020B0503020204020204" pitchFamily="34" charset="0"/>
              </a:rPr>
              <a:t>réer </a:t>
            </a:r>
            <a:r>
              <a:rPr lang="fr-FR" sz="2400" dirty="0">
                <a:solidFill>
                  <a:prstClr val="black"/>
                </a:solidFill>
                <a:latin typeface="Corbel" panose="020B0503020204020204" pitchFamily="34" charset="0"/>
              </a:rPr>
              <a:t>à partir d’une partition </a:t>
            </a:r>
            <a:r>
              <a:rPr lang="fr-FR" sz="2400" dirty="0" smtClean="0">
                <a:solidFill>
                  <a:prstClr val="black"/>
                </a:solidFill>
                <a:latin typeface="Corbel" panose="020B0503020204020204" pitchFamily="34" charset="0"/>
              </a:rPr>
              <a:t>existante.</a:t>
            </a:r>
          </a:p>
          <a:p>
            <a:pPr lvl="0"/>
            <a:r>
              <a:rPr lang="fr-FR" sz="2400" dirty="0" smtClean="0">
                <a:solidFill>
                  <a:prstClr val="black"/>
                </a:solidFill>
                <a:latin typeface="Corbel" panose="020B0503020204020204" pitchFamily="34" charset="0"/>
              </a:rPr>
              <a:t>Consigne : réaliser un collage évoquant la musique. </a:t>
            </a:r>
          </a:p>
          <a:p>
            <a:pPr lvl="0"/>
            <a:r>
              <a:rPr lang="fr-FR" sz="2400" dirty="0" smtClean="0">
                <a:solidFill>
                  <a:prstClr val="black"/>
                </a:solidFill>
                <a:latin typeface="Corbel" panose="020B0503020204020204" pitchFamily="34" charset="0"/>
              </a:rPr>
              <a:t>Contrainte : intégrer une partition (travaillée ou pas) dans votre collage.  </a:t>
            </a:r>
            <a:endParaRPr lang="fr-FR" sz="2400" dirty="0">
              <a:solidFill>
                <a:prstClr val="black"/>
              </a:solidFill>
              <a:latin typeface="Corbel" panose="020B0503020204020204" pitchFamily="34" charset="0"/>
            </a:endParaRPr>
          </a:p>
        </p:txBody>
      </p:sp>
      <p:pic>
        <p:nvPicPr>
          <p:cNvPr id="8" name="Imag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91382" y="3701577"/>
            <a:ext cx="2800576" cy="2441528"/>
          </a:xfrm>
          <a:prstGeom prst="rect">
            <a:avLst/>
          </a:prstGeom>
        </p:spPr>
      </p:pic>
      <p:sp>
        <p:nvSpPr>
          <p:cNvPr id="9" name="ZoneTexte 8"/>
          <p:cNvSpPr txBox="1"/>
          <p:nvPr/>
        </p:nvSpPr>
        <p:spPr>
          <a:xfrm>
            <a:off x="8891381" y="6143104"/>
            <a:ext cx="1909129" cy="553998"/>
          </a:xfrm>
          <a:prstGeom prst="rect">
            <a:avLst/>
          </a:prstGeom>
          <a:noFill/>
        </p:spPr>
        <p:txBody>
          <a:bodyPr wrap="square" rtlCol="0">
            <a:spAutoFit/>
          </a:bodyPr>
          <a:lstStyle/>
          <a:p>
            <a:r>
              <a:rPr lang="fr-FR" sz="1000" dirty="0" smtClean="0"/>
              <a:t>Pablo </a:t>
            </a:r>
            <a:r>
              <a:rPr lang="fr-FR" sz="1000" b="1" dirty="0" smtClean="0"/>
              <a:t>PICASSO</a:t>
            </a:r>
          </a:p>
          <a:p>
            <a:r>
              <a:rPr lang="fr-FR" sz="1000" i="1" dirty="0" smtClean="0"/>
              <a:t>Feuille de musique et guitare</a:t>
            </a:r>
          </a:p>
          <a:p>
            <a:r>
              <a:rPr lang="fr-FR" sz="1000" dirty="0" smtClean="0"/>
              <a:t>1912 </a:t>
            </a:r>
            <a:endParaRPr lang="fr-FR" sz="1000" dirty="0"/>
          </a:p>
        </p:txBody>
      </p:sp>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6378" y="2445283"/>
            <a:ext cx="2488809" cy="3374656"/>
          </a:xfrm>
          <a:prstGeom prst="rect">
            <a:avLst/>
          </a:prstGeom>
        </p:spPr>
      </p:pic>
      <p:sp>
        <p:nvSpPr>
          <p:cNvPr id="14" name="Rectangle 13"/>
          <p:cNvSpPr/>
          <p:nvPr/>
        </p:nvSpPr>
        <p:spPr>
          <a:xfrm>
            <a:off x="2911747" y="5819939"/>
            <a:ext cx="1745991" cy="646331"/>
          </a:xfrm>
          <a:prstGeom prst="rect">
            <a:avLst/>
          </a:prstGeom>
        </p:spPr>
        <p:txBody>
          <a:bodyPr wrap="none">
            <a:spAutoFit/>
          </a:bodyPr>
          <a:lstStyle/>
          <a:p>
            <a:pPr lvl="0">
              <a:defRPr/>
            </a:pPr>
            <a:r>
              <a:rPr lang="fr-FR" sz="1200" dirty="0" smtClean="0">
                <a:solidFill>
                  <a:prstClr val="black"/>
                </a:solidFill>
              </a:rPr>
              <a:t>Pablo </a:t>
            </a:r>
            <a:r>
              <a:rPr lang="fr-FR" sz="1200" b="1" dirty="0" smtClean="0">
                <a:solidFill>
                  <a:prstClr val="black"/>
                </a:solidFill>
              </a:rPr>
              <a:t>PICASSO</a:t>
            </a:r>
          </a:p>
          <a:p>
            <a:pPr lvl="0">
              <a:defRPr/>
            </a:pPr>
            <a:r>
              <a:rPr lang="fr-FR" sz="1200" i="1" dirty="0" smtClean="0">
                <a:solidFill>
                  <a:prstClr val="black"/>
                </a:solidFill>
              </a:rPr>
              <a:t>Guitare</a:t>
            </a:r>
            <a:r>
              <a:rPr lang="fr-FR" sz="1200" i="1" dirty="0">
                <a:solidFill>
                  <a:prstClr val="black"/>
                </a:solidFill>
              </a:rPr>
              <a:t>, partition et </a:t>
            </a:r>
            <a:r>
              <a:rPr lang="fr-FR" sz="1200" i="1" dirty="0" smtClean="0">
                <a:solidFill>
                  <a:prstClr val="black"/>
                </a:solidFill>
              </a:rPr>
              <a:t>verre</a:t>
            </a:r>
            <a:endParaRPr lang="fr-FR" sz="1200" dirty="0">
              <a:solidFill>
                <a:prstClr val="black"/>
              </a:solidFill>
            </a:endParaRPr>
          </a:p>
          <a:p>
            <a:pPr lvl="0">
              <a:defRPr/>
            </a:pPr>
            <a:r>
              <a:rPr lang="fr-FR" sz="1200" dirty="0" smtClean="0">
                <a:solidFill>
                  <a:prstClr val="black"/>
                </a:solidFill>
              </a:rPr>
              <a:t>1912</a:t>
            </a:r>
            <a:endParaRPr lang="fr-FR" sz="1200" dirty="0">
              <a:solidFill>
                <a:prstClr val="black"/>
              </a:solidFill>
            </a:endParaRPr>
          </a:p>
        </p:txBody>
      </p:sp>
      <p:pic>
        <p:nvPicPr>
          <p:cNvPr id="16" name="Imag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3572" y="1794204"/>
            <a:ext cx="2799424" cy="2338407"/>
          </a:xfrm>
          <a:prstGeom prst="rect">
            <a:avLst/>
          </a:prstGeom>
        </p:spPr>
      </p:pic>
      <p:sp>
        <p:nvSpPr>
          <p:cNvPr id="17" name="ZoneTexte 16"/>
          <p:cNvSpPr txBox="1"/>
          <p:nvPr/>
        </p:nvSpPr>
        <p:spPr>
          <a:xfrm>
            <a:off x="5771544" y="4131150"/>
            <a:ext cx="1709723" cy="553998"/>
          </a:xfrm>
          <a:prstGeom prst="rect">
            <a:avLst/>
          </a:prstGeom>
          <a:noFill/>
        </p:spPr>
        <p:txBody>
          <a:bodyPr wrap="square" rtlCol="0">
            <a:spAutoFit/>
          </a:bodyPr>
          <a:lstStyle/>
          <a:p>
            <a:r>
              <a:rPr lang="fr-FR" sz="1000" dirty="0" smtClean="0"/>
              <a:t>Juan </a:t>
            </a:r>
            <a:r>
              <a:rPr lang="fr-FR" sz="1000" b="1" dirty="0" smtClean="0"/>
              <a:t>GRIS</a:t>
            </a:r>
            <a:r>
              <a:rPr lang="fr-FR" sz="1000" dirty="0" smtClean="0"/>
              <a:t> </a:t>
            </a:r>
            <a:endParaRPr lang="fr-FR" sz="1000" b="1" dirty="0" smtClean="0"/>
          </a:p>
          <a:p>
            <a:r>
              <a:rPr lang="fr-FR" sz="1000" i="1" dirty="0" smtClean="0"/>
              <a:t>Feuille de musique et guitare</a:t>
            </a:r>
          </a:p>
          <a:p>
            <a:r>
              <a:rPr lang="fr-FR" sz="1000" dirty="0" smtClean="0"/>
              <a:t>1912 </a:t>
            </a:r>
            <a:endParaRPr lang="fr-FR" sz="1000" dirty="0"/>
          </a:p>
        </p:txBody>
      </p:sp>
    </p:spTree>
    <p:extLst>
      <p:ext uri="{BB962C8B-B14F-4D97-AF65-F5344CB8AC3E}">
        <p14:creationId xmlns:p14="http://schemas.microsoft.com/office/powerpoint/2010/main" val="2793956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187" y="1902239"/>
            <a:ext cx="3294409" cy="3335297"/>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58275" y="2162339"/>
            <a:ext cx="3029027" cy="2990522"/>
          </a:xfrm>
          <a:prstGeom prst="rect">
            <a:avLst/>
          </a:prstGeom>
        </p:spPr>
      </p:pic>
      <p:sp>
        <p:nvSpPr>
          <p:cNvPr id="7" name="Rectangle 6"/>
          <p:cNvSpPr/>
          <p:nvPr/>
        </p:nvSpPr>
        <p:spPr>
          <a:xfrm>
            <a:off x="0" y="221925"/>
            <a:ext cx="12042475" cy="1200329"/>
          </a:xfrm>
          <a:prstGeom prst="rect">
            <a:avLst/>
          </a:prstGeom>
        </p:spPr>
        <p:txBody>
          <a:bodyPr wrap="square">
            <a:spAutoFit/>
          </a:bodyPr>
          <a:lstStyle/>
          <a:p>
            <a:pPr lvl="0"/>
            <a:r>
              <a:rPr lang="fr-FR" sz="2400" b="1" dirty="0">
                <a:solidFill>
                  <a:prstClr val="black"/>
                </a:solidFill>
                <a:latin typeface="Corbel" panose="020B0503020204020204" pitchFamily="34" charset="0"/>
              </a:rPr>
              <a:t>Créer en utilisant des partitions comme matériau : </a:t>
            </a:r>
            <a:r>
              <a:rPr lang="fr-FR" sz="2400" dirty="0">
                <a:solidFill>
                  <a:prstClr val="black"/>
                </a:solidFill>
                <a:latin typeface="Corbel" panose="020B0503020204020204" pitchFamily="34" charset="0"/>
              </a:rPr>
              <a:t>créer à partir d’une partition existante.</a:t>
            </a:r>
          </a:p>
          <a:p>
            <a:pPr lvl="0"/>
            <a:endParaRPr lang="fr-FR" sz="2400" dirty="0" smtClean="0">
              <a:solidFill>
                <a:prstClr val="black"/>
              </a:solidFill>
              <a:latin typeface="Corbel" panose="020B0503020204020204" pitchFamily="34" charset="0"/>
            </a:endParaRPr>
          </a:p>
          <a:p>
            <a:pPr lvl="0"/>
            <a:r>
              <a:rPr lang="fr-FR" sz="2400" dirty="0" smtClean="0">
                <a:solidFill>
                  <a:prstClr val="black"/>
                </a:solidFill>
                <a:latin typeface="Corbel" panose="020B0503020204020204" pitchFamily="34" charset="0"/>
              </a:rPr>
              <a:t>Consigne </a:t>
            </a:r>
            <a:r>
              <a:rPr lang="fr-FR" sz="2400" dirty="0">
                <a:solidFill>
                  <a:prstClr val="black"/>
                </a:solidFill>
                <a:latin typeface="Corbel" panose="020B0503020204020204" pitchFamily="34" charset="0"/>
              </a:rPr>
              <a:t>: </a:t>
            </a:r>
            <a:r>
              <a:rPr lang="fr-FR" sz="2400" dirty="0" smtClean="0">
                <a:solidFill>
                  <a:prstClr val="black"/>
                </a:solidFill>
                <a:latin typeface="Corbel" panose="020B0503020204020204" pitchFamily="34" charset="0"/>
              </a:rPr>
              <a:t>créer une composition en plan ou en volume avec des partitions existantes. </a:t>
            </a:r>
            <a:endParaRPr lang="fr-FR" sz="2400" dirty="0">
              <a:solidFill>
                <a:prstClr val="black"/>
              </a:solidFill>
              <a:latin typeface="Corbel" panose="020B0503020204020204" pitchFamily="34" charset="0"/>
            </a:endParaRPr>
          </a:p>
        </p:txBody>
      </p:sp>
      <p:sp>
        <p:nvSpPr>
          <p:cNvPr id="8" name="Rectangle 7"/>
          <p:cNvSpPr/>
          <p:nvPr/>
        </p:nvSpPr>
        <p:spPr>
          <a:xfrm>
            <a:off x="373224" y="5237536"/>
            <a:ext cx="2050690" cy="646331"/>
          </a:xfrm>
          <a:prstGeom prst="rect">
            <a:avLst/>
          </a:prstGeom>
        </p:spPr>
        <p:txBody>
          <a:bodyPr wrap="none">
            <a:spAutoFit/>
          </a:bodyPr>
          <a:lstStyle/>
          <a:p>
            <a:r>
              <a:rPr lang="fr-FR" sz="1200" dirty="0" smtClean="0">
                <a:latin typeface="Corbel" panose="020B0503020204020204" pitchFamily="34" charset="0"/>
              </a:rPr>
              <a:t>George </a:t>
            </a:r>
            <a:r>
              <a:rPr lang="fr-FR" sz="1200" b="1" dirty="0" smtClean="0">
                <a:latin typeface="Corbel" panose="020B0503020204020204" pitchFamily="34" charset="0"/>
              </a:rPr>
              <a:t>CRUMB –</a:t>
            </a:r>
          </a:p>
          <a:p>
            <a:r>
              <a:rPr lang="fr-FR" sz="1200" i="1" dirty="0" smtClean="0">
                <a:latin typeface="Corbel" panose="020B0503020204020204" pitchFamily="34" charset="0"/>
              </a:rPr>
              <a:t>Spiral </a:t>
            </a:r>
            <a:r>
              <a:rPr lang="fr-FR" sz="1200" i="1" dirty="0" err="1">
                <a:latin typeface="Corbel" panose="020B0503020204020204" pitchFamily="34" charset="0"/>
              </a:rPr>
              <a:t>Galaxy</a:t>
            </a:r>
            <a:r>
              <a:rPr lang="fr-FR" sz="1200" i="1" dirty="0">
                <a:latin typeface="Corbel" panose="020B0503020204020204" pitchFamily="34" charset="0"/>
              </a:rPr>
              <a:t> (</a:t>
            </a:r>
            <a:r>
              <a:rPr lang="fr-FR" sz="1200" i="1" dirty="0" err="1">
                <a:latin typeface="Corbel" panose="020B0503020204020204" pitchFamily="34" charset="0"/>
              </a:rPr>
              <a:t>Makrokosmos</a:t>
            </a:r>
            <a:r>
              <a:rPr lang="fr-FR" sz="1200" i="1" dirty="0">
                <a:latin typeface="Corbel" panose="020B0503020204020204" pitchFamily="34" charset="0"/>
              </a:rPr>
              <a:t> I</a:t>
            </a:r>
            <a:r>
              <a:rPr lang="fr-FR" sz="1200" i="1" dirty="0" smtClean="0">
                <a:latin typeface="Corbel" panose="020B0503020204020204" pitchFamily="34" charset="0"/>
              </a:rPr>
              <a:t>)</a:t>
            </a:r>
          </a:p>
          <a:p>
            <a:endParaRPr lang="fr-FR" sz="1200" i="1" dirty="0">
              <a:latin typeface="Corbel" panose="020B0503020204020204" pitchFamily="34" charset="0"/>
            </a:endParaRPr>
          </a:p>
        </p:txBody>
      </p:sp>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1914" y="3368350"/>
            <a:ext cx="3312043" cy="3172963"/>
          </a:xfrm>
          <a:prstGeom prst="rect">
            <a:avLst/>
          </a:prstGeom>
        </p:spPr>
      </p:pic>
    </p:spTree>
    <p:extLst>
      <p:ext uri="{BB962C8B-B14F-4D97-AF65-F5344CB8AC3E}">
        <p14:creationId xmlns:p14="http://schemas.microsoft.com/office/powerpoint/2010/main" val="580476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0491" y="1983897"/>
            <a:ext cx="5375291" cy="3735768"/>
          </a:xfrm>
          <a:prstGeom prst="rect">
            <a:avLst/>
          </a:prstGeom>
        </p:spPr>
      </p:pic>
      <p:sp>
        <p:nvSpPr>
          <p:cNvPr id="3" name="Rectangle 2"/>
          <p:cNvSpPr/>
          <p:nvPr/>
        </p:nvSpPr>
        <p:spPr>
          <a:xfrm>
            <a:off x="0" y="112782"/>
            <a:ext cx="12192000" cy="1938992"/>
          </a:xfrm>
          <a:prstGeom prst="rect">
            <a:avLst/>
          </a:prstGeom>
        </p:spPr>
        <p:txBody>
          <a:bodyPr wrap="square">
            <a:spAutoFit/>
          </a:bodyPr>
          <a:lstStyle/>
          <a:p>
            <a:pPr lvl="0"/>
            <a:r>
              <a:rPr lang="fr-FR" sz="2400" dirty="0">
                <a:solidFill>
                  <a:prstClr val="black"/>
                </a:solidFill>
                <a:latin typeface="Corbel" panose="020B0503020204020204" pitchFamily="34" charset="0"/>
              </a:rPr>
              <a:t>Créer en utilisant des partitions comme matériau : créer à partir d’une partition existante</a:t>
            </a:r>
            <a:r>
              <a:rPr lang="fr-FR" sz="2400" dirty="0" smtClean="0">
                <a:solidFill>
                  <a:prstClr val="black"/>
                </a:solidFill>
                <a:latin typeface="Corbel" panose="020B0503020204020204" pitchFamily="34" charset="0"/>
              </a:rPr>
              <a:t>.</a:t>
            </a:r>
          </a:p>
          <a:p>
            <a:pPr lvl="0"/>
            <a:endParaRPr lang="fr-FR" sz="2400" dirty="0" smtClean="0">
              <a:solidFill>
                <a:prstClr val="black"/>
              </a:solidFill>
              <a:latin typeface="Corbel" panose="020B0503020204020204" pitchFamily="34" charset="0"/>
            </a:endParaRPr>
          </a:p>
          <a:p>
            <a:pPr lvl="0"/>
            <a:r>
              <a:rPr lang="fr-FR" sz="2400" dirty="0" smtClean="0">
                <a:solidFill>
                  <a:prstClr val="black"/>
                </a:solidFill>
                <a:latin typeface="Corbel" panose="020B0503020204020204" pitchFamily="34" charset="0"/>
              </a:rPr>
              <a:t>Présenter autrement une partition en utilisant des procédés pour traduire graphiquement rythme rapide, répétitions et </a:t>
            </a:r>
            <a:r>
              <a:rPr lang="fr-FR" sz="2400" dirty="0" smtClean="0">
                <a:latin typeface="Corbel" panose="020B0503020204020204" pitchFamily="34" charset="0"/>
              </a:rPr>
              <a:t>accumulations dans une nouvelle structure. </a:t>
            </a:r>
            <a:endParaRPr lang="fr-FR" sz="2400" dirty="0">
              <a:solidFill>
                <a:prstClr val="black"/>
              </a:solidFill>
              <a:latin typeface="Corbel" panose="020B0503020204020204" pitchFamily="34" charset="0"/>
            </a:endParaRPr>
          </a:p>
          <a:p>
            <a:pPr lvl="0"/>
            <a:endParaRPr lang="fr-FR" sz="2400" dirty="0">
              <a:solidFill>
                <a:prstClr val="black"/>
              </a:solidFill>
            </a:endParaRPr>
          </a:p>
        </p:txBody>
      </p:sp>
      <p:sp>
        <p:nvSpPr>
          <p:cNvPr id="5" name="Rectangle 4"/>
          <p:cNvSpPr/>
          <p:nvPr/>
        </p:nvSpPr>
        <p:spPr>
          <a:xfrm>
            <a:off x="6075782" y="4884614"/>
            <a:ext cx="1366080" cy="830997"/>
          </a:xfrm>
          <a:prstGeom prst="rect">
            <a:avLst/>
          </a:prstGeom>
        </p:spPr>
        <p:txBody>
          <a:bodyPr wrap="none">
            <a:spAutoFit/>
          </a:bodyPr>
          <a:lstStyle/>
          <a:p>
            <a:endParaRPr lang="fr-FR" sz="1200" b="1" dirty="0">
              <a:latin typeface="Corbel" panose="020B0503020204020204" pitchFamily="34" charset="0"/>
            </a:endParaRPr>
          </a:p>
          <a:p>
            <a:r>
              <a:rPr lang="fr-FR" sz="1200" dirty="0" smtClean="0"/>
              <a:t>Georges APERGHIS</a:t>
            </a:r>
          </a:p>
          <a:p>
            <a:r>
              <a:rPr lang="fr-FR" sz="1200" i="1" dirty="0" err="1" smtClean="0"/>
              <a:t>Recitation</a:t>
            </a:r>
            <a:r>
              <a:rPr lang="fr-FR" sz="1200" i="1" dirty="0" smtClean="0"/>
              <a:t> n°11</a:t>
            </a:r>
          </a:p>
          <a:p>
            <a:r>
              <a:rPr lang="fr-FR" sz="1200" dirty="0" smtClean="0">
                <a:latin typeface="Corbel" panose="020B0503020204020204" pitchFamily="34" charset="0"/>
              </a:rPr>
              <a:t>1978</a:t>
            </a:r>
            <a:endParaRPr lang="fr-FR" sz="1200" dirty="0">
              <a:latin typeface="Corbel" panose="020B0503020204020204" pitchFamily="34" charset="0"/>
            </a:endParaRPr>
          </a:p>
        </p:txBody>
      </p:sp>
      <p:sp>
        <p:nvSpPr>
          <p:cNvPr id="6" name="Rectangle 5"/>
          <p:cNvSpPr/>
          <p:nvPr/>
        </p:nvSpPr>
        <p:spPr>
          <a:xfrm>
            <a:off x="0" y="5627370"/>
            <a:ext cx="12192000" cy="1200329"/>
          </a:xfrm>
          <a:prstGeom prst="rect">
            <a:avLst/>
          </a:prstGeom>
        </p:spPr>
        <p:txBody>
          <a:bodyPr wrap="square">
            <a:spAutoFit/>
          </a:bodyPr>
          <a:lstStyle/>
          <a:p>
            <a:endParaRPr lang="fr-FR" dirty="0" smtClean="0"/>
          </a:p>
          <a:p>
            <a:endParaRPr lang="fr-FR" dirty="0"/>
          </a:p>
          <a:p>
            <a:r>
              <a:rPr lang="fr-FR" dirty="0" smtClean="0"/>
              <a:t>Les </a:t>
            </a:r>
            <a:r>
              <a:rPr lang="fr-FR" i="1" dirty="0" smtClean="0"/>
              <a:t>Récitations</a:t>
            </a:r>
            <a:r>
              <a:rPr lang="fr-FR" dirty="0" smtClean="0"/>
              <a:t> d'Aperghis sont une œuvre vocale répartie en 14 pièces séparées qui s'appuient essentiellement sur une combinaison virtuose de phonèmes. </a:t>
            </a:r>
            <a:endParaRPr lang="fr-FR" dirty="0"/>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3055" y="1911927"/>
            <a:ext cx="2190670" cy="3940233"/>
          </a:xfrm>
          <a:prstGeom prst="rect">
            <a:avLst/>
          </a:prstGeom>
        </p:spPr>
      </p:pic>
      <p:sp>
        <p:nvSpPr>
          <p:cNvPr id="9" name="Rectangle 8"/>
          <p:cNvSpPr/>
          <p:nvPr/>
        </p:nvSpPr>
        <p:spPr>
          <a:xfrm>
            <a:off x="10143725" y="5021163"/>
            <a:ext cx="1366080" cy="830997"/>
          </a:xfrm>
          <a:prstGeom prst="rect">
            <a:avLst/>
          </a:prstGeom>
        </p:spPr>
        <p:txBody>
          <a:bodyPr wrap="none">
            <a:spAutoFit/>
          </a:bodyPr>
          <a:lstStyle/>
          <a:p>
            <a:endParaRPr lang="fr-FR" sz="1200" b="1" dirty="0">
              <a:latin typeface="Corbel" panose="020B0503020204020204" pitchFamily="34" charset="0"/>
            </a:endParaRPr>
          </a:p>
          <a:p>
            <a:r>
              <a:rPr lang="fr-FR" sz="1200" dirty="0" smtClean="0"/>
              <a:t>Georges APERGHIS</a:t>
            </a:r>
          </a:p>
          <a:p>
            <a:r>
              <a:rPr lang="fr-FR" sz="1200" i="1" dirty="0" err="1" smtClean="0"/>
              <a:t>Recitation</a:t>
            </a:r>
            <a:r>
              <a:rPr lang="fr-FR" sz="1200" i="1" dirty="0" smtClean="0"/>
              <a:t> n°10</a:t>
            </a:r>
          </a:p>
          <a:p>
            <a:r>
              <a:rPr lang="fr-FR" sz="1200" dirty="0" smtClean="0">
                <a:latin typeface="Corbel" panose="020B0503020204020204" pitchFamily="34" charset="0"/>
              </a:rPr>
              <a:t>1978</a:t>
            </a:r>
            <a:endParaRPr lang="fr-FR" sz="1200" dirty="0">
              <a:latin typeface="Corbel" panose="020B0503020204020204" pitchFamily="34" charset="0"/>
            </a:endParaRPr>
          </a:p>
        </p:txBody>
      </p:sp>
    </p:spTree>
    <p:extLst>
      <p:ext uri="{BB962C8B-B14F-4D97-AF65-F5344CB8AC3E}">
        <p14:creationId xmlns:p14="http://schemas.microsoft.com/office/powerpoint/2010/main" val="238588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0110" y="1811861"/>
            <a:ext cx="6517597" cy="4888197"/>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282" y="1811861"/>
            <a:ext cx="3190971" cy="2393228"/>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281" y="4292686"/>
            <a:ext cx="3209828" cy="2407372"/>
          </a:xfrm>
          <a:prstGeom prst="rect">
            <a:avLst/>
          </a:prstGeom>
        </p:spPr>
      </p:pic>
      <p:sp>
        <p:nvSpPr>
          <p:cNvPr id="5" name="ZoneTexte 4"/>
          <p:cNvSpPr txBox="1"/>
          <p:nvPr/>
        </p:nvSpPr>
        <p:spPr>
          <a:xfrm>
            <a:off x="224444" y="808156"/>
            <a:ext cx="12191999" cy="830997"/>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latin typeface="Corbel" panose="020B0503020204020204" pitchFamily="34" charset="0"/>
              </a:rPr>
              <a:t>Présenter autrement une partition existante :  par une mise en volume avec du papier</a:t>
            </a:r>
          </a:p>
          <a:p>
            <a:r>
              <a:rPr lang="fr-FR" sz="2400" dirty="0">
                <a:latin typeface="Corbel" panose="020B0503020204020204" pitchFamily="34" charset="0"/>
              </a:rPr>
              <a:t> </a:t>
            </a:r>
            <a:r>
              <a:rPr lang="fr-FR" sz="2400" dirty="0" smtClean="0">
                <a:latin typeface="Corbel" panose="020B0503020204020204" pitchFamily="34" charset="0"/>
              </a:rPr>
              <a:t>   (papier aluminium, papier mâché, pâte à modeler, terre, argile...).</a:t>
            </a:r>
            <a:endParaRPr lang="fr-FR" sz="2400" dirty="0">
              <a:latin typeface="Corbel" panose="020B0503020204020204" pitchFamily="34" charset="0"/>
            </a:endParaRPr>
          </a:p>
        </p:txBody>
      </p:sp>
      <p:sp>
        <p:nvSpPr>
          <p:cNvPr id="6" name="Rectangle 5"/>
          <p:cNvSpPr/>
          <p:nvPr/>
        </p:nvSpPr>
        <p:spPr>
          <a:xfrm>
            <a:off x="224444" y="0"/>
            <a:ext cx="12191999" cy="830997"/>
          </a:xfrm>
          <a:prstGeom prst="rect">
            <a:avLst/>
          </a:prstGeom>
        </p:spPr>
        <p:txBody>
          <a:bodyPr wrap="square">
            <a:spAutoFit/>
          </a:bodyPr>
          <a:lstStyle/>
          <a:p>
            <a:pPr lvl="0"/>
            <a:r>
              <a:rPr lang="fr-FR" sz="2400" dirty="0" smtClean="0">
                <a:solidFill>
                  <a:prstClr val="black"/>
                </a:solidFill>
                <a:latin typeface="Corbel" panose="020B0503020204020204" pitchFamily="34" charset="0"/>
              </a:rPr>
              <a:t>Créer </a:t>
            </a:r>
            <a:r>
              <a:rPr lang="fr-FR" sz="2400" dirty="0">
                <a:solidFill>
                  <a:prstClr val="black"/>
                </a:solidFill>
                <a:latin typeface="Corbel" panose="020B0503020204020204" pitchFamily="34" charset="0"/>
              </a:rPr>
              <a:t>en utilisant des partitions comme matériau : créer à partir d’une partition </a:t>
            </a:r>
            <a:r>
              <a:rPr lang="fr-FR" sz="2400" dirty="0" smtClean="0">
                <a:solidFill>
                  <a:prstClr val="black"/>
                </a:solidFill>
                <a:latin typeface="Corbel" panose="020B0503020204020204" pitchFamily="34" charset="0"/>
              </a:rPr>
              <a:t>existante une partition plastique en volume.</a:t>
            </a:r>
          </a:p>
        </p:txBody>
      </p:sp>
    </p:spTree>
    <p:extLst>
      <p:ext uri="{BB962C8B-B14F-4D97-AF65-F5344CB8AC3E}">
        <p14:creationId xmlns:p14="http://schemas.microsoft.com/office/powerpoint/2010/main" val="3688060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1336</Words>
  <Application>Microsoft Office PowerPoint</Application>
  <PresentationFormat>Grand écran</PresentationFormat>
  <Paragraphs>353</Paragraphs>
  <Slides>35</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Arial</vt:lpstr>
      <vt:lpstr>Calibri</vt:lpstr>
      <vt:lpstr>Calibri Light</vt:lpstr>
      <vt:lpstr>Corbel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Béatrice BARETTE</dc:creator>
  <cp:lastModifiedBy>richardc06</cp:lastModifiedBy>
  <cp:revision>37</cp:revision>
  <dcterms:created xsi:type="dcterms:W3CDTF">2019-12-01T19:29:04Z</dcterms:created>
  <dcterms:modified xsi:type="dcterms:W3CDTF">2020-01-09T09:50:55Z</dcterms:modified>
</cp:coreProperties>
</file>