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66" r:id="rId4"/>
    <p:sldId id="267" r:id="rId5"/>
    <p:sldId id="265" r:id="rId6"/>
    <p:sldId id="258" r:id="rId7"/>
    <p:sldId id="261" r:id="rId8"/>
    <p:sldId id="282" r:id="rId9"/>
    <p:sldId id="262" r:id="rId10"/>
    <p:sldId id="283" r:id="rId11"/>
    <p:sldId id="284" r:id="rId12"/>
    <p:sldId id="285" r:id="rId13"/>
    <p:sldId id="275" r:id="rId14"/>
    <p:sldId id="269" r:id="rId15"/>
    <p:sldId id="276" r:id="rId16"/>
    <p:sldId id="274" r:id="rId17"/>
    <p:sldId id="277" r:id="rId18"/>
    <p:sldId id="270" r:id="rId19"/>
    <p:sldId id="278" r:id="rId20"/>
    <p:sldId id="279" r:id="rId21"/>
    <p:sldId id="280" r:id="rId22"/>
    <p:sldId id="281" r:id="rId23"/>
    <p:sldId id="263" r:id="rId24"/>
    <p:sldId id="259"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4" d="100"/>
          <a:sy n="114" d="100"/>
        </p:scale>
        <p:origin x="47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fr-FR"/>
              <a:t>Modifiez le style du titre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0DDE51A1-DE86-404B-905F-DDA441FE73A7}" type="datetimeFigureOut">
              <a:rPr lang="fr-FR" smtClean="0"/>
              <a:t>30/01/2023</a:t>
            </a:fld>
            <a:endParaRPr lang="fr-FR"/>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fr-FR"/>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3A887069-A399-4EFA-A139-B345B40D70D2}" type="slidenum">
              <a:rPr lang="fr-FR" smtClean="0"/>
              <a:t>‹N°›</a:t>
            </a:fld>
            <a:endParaRPr lang="fr-FR"/>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0175760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0DDE51A1-DE86-404B-905F-DDA441FE73A7}" type="datetimeFigureOut">
              <a:rPr lang="fr-FR" smtClean="0"/>
              <a:t>30/01/2023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A887069-A399-4EFA-A139-B345B40D70D2}" type="slidenum">
              <a:rPr lang="fr-FR" smtClean="0"/>
              <a:t>‹N°›</a:t>
            </a:fld>
            <a:endParaRPr lang="fr-FR"/>
          </a:p>
        </p:txBody>
      </p:sp>
    </p:spTree>
    <p:extLst>
      <p:ext uri="{BB962C8B-B14F-4D97-AF65-F5344CB8AC3E}">
        <p14:creationId xmlns:p14="http://schemas.microsoft.com/office/powerpoint/2010/main" val="15684565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0DDE51A1-DE86-404B-905F-DDA441FE73A7}" type="datetimeFigureOut">
              <a:rPr lang="fr-FR" smtClean="0"/>
              <a:t>30/01/2023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A887069-A399-4EFA-A139-B345B40D70D2}" type="slidenum">
              <a:rPr lang="fr-FR" smtClean="0"/>
              <a:t>‹N°›</a:t>
            </a:fld>
            <a:endParaRPr lang="fr-FR"/>
          </a:p>
        </p:txBody>
      </p:sp>
    </p:spTree>
    <p:extLst>
      <p:ext uri="{BB962C8B-B14F-4D97-AF65-F5344CB8AC3E}">
        <p14:creationId xmlns:p14="http://schemas.microsoft.com/office/powerpoint/2010/main" val="9937322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0DDE51A1-DE86-404B-905F-DDA441FE73A7}" type="datetimeFigureOut">
              <a:rPr lang="fr-FR" smtClean="0"/>
              <a:t>30/01/2023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A887069-A399-4EFA-A139-B345B40D70D2}" type="slidenum">
              <a:rPr lang="fr-FR" smtClean="0"/>
              <a:t>‹N°›</a:t>
            </a:fld>
            <a:endParaRPr lang="fr-FR"/>
          </a:p>
        </p:txBody>
      </p:sp>
    </p:spTree>
    <p:extLst>
      <p:ext uri="{BB962C8B-B14F-4D97-AF65-F5344CB8AC3E}">
        <p14:creationId xmlns:p14="http://schemas.microsoft.com/office/powerpoint/2010/main" val="3743059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fr-FR"/>
              <a:t>Modifiez le style du titre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0DDE51A1-DE86-404B-905F-DDA441FE73A7}" type="datetimeFigureOut">
              <a:rPr lang="fr-FR" smtClean="0"/>
              <a:t>30/01/2023</a:t>
            </a:fld>
            <a:endParaRPr lang="fr-FR"/>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fr-FR"/>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3A887069-A399-4EFA-A139-B345B40D70D2}" type="slidenum">
              <a:rPr lang="fr-FR" smtClean="0"/>
              <a:t>‹N°›</a:t>
            </a:fld>
            <a:endParaRPr lang="fr-FR"/>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3230776124"/>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0DDE51A1-DE86-404B-905F-DDA441FE73A7}" type="datetimeFigureOut">
              <a:rPr lang="fr-FR" smtClean="0"/>
              <a:t>30/01/2023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A887069-A399-4EFA-A139-B345B40D70D2}" type="slidenum">
              <a:rPr lang="fr-FR" smtClean="0"/>
              <a:t>‹N°›</a:t>
            </a:fld>
            <a:endParaRPr lang="fr-FR"/>
          </a:p>
        </p:txBody>
      </p:sp>
    </p:spTree>
    <p:extLst>
      <p:ext uri="{BB962C8B-B14F-4D97-AF65-F5344CB8AC3E}">
        <p14:creationId xmlns:p14="http://schemas.microsoft.com/office/powerpoint/2010/main" val="300913162"/>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fr-FR"/>
              <a:t>Modifiez le style du titre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1257300" y="2909102"/>
            <a:ext cx="4800600" cy="299639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Content Placeholder 5"/>
          <p:cNvSpPr>
            <a:spLocks noGrp="1"/>
          </p:cNvSpPr>
          <p:nvPr>
            <p:ph sz="quarter" idx="4"/>
          </p:nvPr>
        </p:nvSpPr>
        <p:spPr>
          <a:xfrm>
            <a:off x="6633864" y="2909102"/>
            <a:ext cx="4800600" cy="299639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0DDE51A1-DE86-404B-905F-DDA441FE73A7}" type="datetimeFigureOut">
              <a:rPr lang="fr-FR" smtClean="0"/>
              <a:t>30/01/2023</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3A887069-A399-4EFA-A139-B345B40D70D2}" type="slidenum">
              <a:rPr lang="fr-FR" smtClean="0"/>
              <a:t>‹N°›</a:t>
            </a:fld>
            <a:endParaRPr lang="fr-FR"/>
          </a:p>
        </p:txBody>
      </p:sp>
    </p:spTree>
    <p:extLst>
      <p:ext uri="{BB962C8B-B14F-4D97-AF65-F5344CB8AC3E}">
        <p14:creationId xmlns:p14="http://schemas.microsoft.com/office/powerpoint/2010/main" val="312038306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0DDE51A1-DE86-404B-905F-DDA441FE73A7}" type="datetimeFigureOut">
              <a:rPr lang="fr-FR" smtClean="0"/>
              <a:t>30/01/2023</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3A887069-A399-4EFA-A139-B345B40D70D2}" type="slidenum">
              <a:rPr lang="fr-FR" smtClean="0"/>
              <a:t>‹N°›</a:t>
            </a:fld>
            <a:endParaRPr lang="fr-FR"/>
          </a:p>
        </p:txBody>
      </p:sp>
    </p:spTree>
    <p:extLst>
      <p:ext uri="{BB962C8B-B14F-4D97-AF65-F5344CB8AC3E}">
        <p14:creationId xmlns:p14="http://schemas.microsoft.com/office/powerpoint/2010/main" val="4195744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DE51A1-DE86-404B-905F-DDA441FE73A7}" type="datetimeFigureOut">
              <a:rPr lang="fr-FR" smtClean="0"/>
              <a:t>30/01/2023</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3A887069-A399-4EFA-A139-B345B40D70D2}" type="slidenum">
              <a:rPr lang="fr-FR" smtClean="0"/>
              <a:t>‹N°›</a:t>
            </a:fld>
            <a:endParaRPr lang="fr-FR"/>
          </a:p>
        </p:txBody>
      </p:sp>
    </p:spTree>
    <p:extLst>
      <p:ext uri="{BB962C8B-B14F-4D97-AF65-F5344CB8AC3E}">
        <p14:creationId xmlns:p14="http://schemas.microsoft.com/office/powerpoint/2010/main" val="7326673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fr-FR"/>
              <a:t>Modifiez le style du titre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a:xfrm>
            <a:off x="765051" y="6375679"/>
            <a:ext cx="1233355" cy="348462"/>
          </a:xfrm>
        </p:spPr>
        <p:txBody>
          <a:bodyPr/>
          <a:lstStyle/>
          <a:p>
            <a:fld id="{0DDE51A1-DE86-404B-905F-DDA441FE73A7}" type="datetimeFigureOut">
              <a:rPr lang="fr-FR" smtClean="0"/>
              <a:t>30/01/2023</a:t>
            </a:fld>
            <a:endParaRPr lang="fr-FR"/>
          </a:p>
        </p:txBody>
      </p:sp>
      <p:sp>
        <p:nvSpPr>
          <p:cNvPr id="6" name="Footer Placeholder 5"/>
          <p:cNvSpPr>
            <a:spLocks noGrp="1"/>
          </p:cNvSpPr>
          <p:nvPr>
            <p:ph type="ftr" sz="quarter" idx="11"/>
          </p:nvPr>
        </p:nvSpPr>
        <p:spPr>
          <a:xfrm>
            <a:off x="2103620" y="6375679"/>
            <a:ext cx="3482179" cy="345796"/>
          </a:xfrm>
        </p:spPr>
        <p:txBody>
          <a:bodyPr/>
          <a:lstStyle/>
          <a:p>
            <a:endParaRPr lang="fr-FR"/>
          </a:p>
        </p:txBody>
      </p:sp>
      <p:sp>
        <p:nvSpPr>
          <p:cNvPr id="7" name="Slide Number Placeholder 6"/>
          <p:cNvSpPr>
            <a:spLocks noGrp="1"/>
          </p:cNvSpPr>
          <p:nvPr>
            <p:ph type="sldNum" sz="quarter" idx="12"/>
          </p:nvPr>
        </p:nvSpPr>
        <p:spPr>
          <a:xfrm>
            <a:off x="5691014" y="6375679"/>
            <a:ext cx="1232456" cy="345796"/>
          </a:xfrm>
        </p:spPr>
        <p:txBody>
          <a:bodyPr/>
          <a:lstStyle/>
          <a:p>
            <a:fld id="{3A887069-A399-4EFA-A139-B345B40D70D2}" type="slidenum">
              <a:rPr lang="fr-FR" smtClean="0"/>
              <a:t>‹N°›</a:t>
            </a:fld>
            <a:endParaRPr lang="fr-FR"/>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66559034"/>
      </p:ext>
    </p:extLst>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fr-FR"/>
              <a:t>Modifiez le style du titre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a:xfrm>
            <a:off x="765950" y="6375679"/>
            <a:ext cx="1232456" cy="348462"/>
          </a:xfrm>
        </p:spPr>
        <p:txBody>
          <a:bodyPr/>
          <a:lstStyle/>
          <a:p>
            <a:fld id="{0DDE51A1-DE86-404B-905F-DDA441FE73A7}" type="datetimeFigureOut">
              <a:rPr lang="fr-FR" smtClean="0"/>
              <a:t>30/01/2023</a:t>
            </a:fld>
            <a:endParaRPr lang="fr-FR"/>
          </a:p>
        </p:txBody>
      </p:sp>
      <p:sp>
        <p:nvSpPr>
          <p:cNvPr id="6" name="Footer Placeholder 5"/>
          <p:cNvSpPr>
            <a:spLocks noGrp="1"/>
          </p:cNvSpPr>
          <p:nvPr>
            <p:ph type="ftr" sz="quarter" idx="11"/>
          </p:nvPr>
        </p:nvSpPr>
        <p:spPr>
          <a:xfrm>
            <a:off x="2103621" y="6375679"/>
            <a:ext cx="3482178" cy="345796"/>
          </a:xfrm>
        </p:spPr>
        <p:txBody>
          <a:bodyPr/>
          <a:lstStyle/>
          <a:p>
            <a:endParaRPr lang="fr-FR"/>
          </a:p>
        </p:txBody>
      </p:sp>
      <p:sp>
        <p:nvSpPr>
          <p:cNvPr id="7" name="Slide Number Placeholder 6"/>
          <p:cNvSpPr>
            <a:spLocks noGrp="1"/>
          </p:cNvSpPr>
          <p:nvPr>
            <p:ph type="sldNum" sz="quarter" idx="12"/>
          </p:nvPr>
        </p:nvSpPr>
        <p:spPr>
          <a:xfrm>
            <a:off x="5687568" y="6375679"/>
            <a:ext cx="1234440" cy="345796"/>
          </a:xfrm>
        </p:spPr>
        <p:txBody>
          <a:bodyPr/>
          <a:lstStyle/>
          <a:p>
            <a:fld id="{3A887069-A399-4EFA-A139-B345B40D70D2}" type="slidenum">
              <a:rPr lang="fr-FR" smtClean="0"/>
              <a:t>‹N°›</a:t>
            </a:fld>
            <a:endParaRPr lang="fr-FR"/>
          </a:p>
        </p:txBody>
      </p:sp>
    </p:spTree>
    <p:extLst>
      <p:ext uri="{BB962C8B-B14F-4D97-AF65-F5344CB8AC3E}">
        <p14:creationId xmlns:p14="http://schemas.microsoft.com/office/powerpoint/2010/main" val="29592786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0DDE51A1-DE86-404B-905F-DDA441FE73A7}" type="datetimeFigureOut">
              <a:rPr lang="fr-FR" smtClean="0"/>
              <a:t>30/01/2023</a:t>
            </a:fld>
            <a:endParaRPr lang="fr-FR"/>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fr-FR"/>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A887069-A399-4EFA-A139-B345B40D70D2}" type="slidenum">
              <a:rPr lang="fr-FR" smtClean="0"/>
              <a:t>‹N°›</a:t>
            </a:fld>
            <a:endParaRPr lang="fr-FR"/>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11452279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maths-et-tiques.fr/index.php/histoire-des-maths/nombres/histoire-de-l-algebre"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maths.ac-creteil.fr/IMG/pdf/7_brochure_historiques.pdf"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col71-louisaragon.ac-dijon.fr/IMG/pdf_les_fractions_d_avant-hier_a_aujourd_hui.pdf"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eduscol.education.fr/document/16516/download" TargetMode="External"/><Relationship Id="rId7" Type="http://schemas.openxmlformats.org/officeDocument/2006/relationships/hyperlink" Target="https://cdn.reseau-canope.fr/archivage/valid/contenus-associes-extrait-de-l-ouvrage-N-8337-58183.pdf" TargetMode="External"/><Relationship Id="rId2" Type="http://schemas.openxmlformats.org/officeDocument/2006/relationships/hyperlink" Target="https://lettres.ac-normandie.fr/?-Francais-Culture-Antique-6eme-" TargetMode="External"/><Relationship Id="rId1" Type="http://schemas.openxmlformats.org/officeDocument/2006/relationships/slideLayout" Target="../slideLayouts/slideLayout2.xml"/><Relationship Id="rId6" Type="http://schemas.openxmlformats.org/officeDocument/2006/relationships/hyperlink" Target="https://eduscol.education.fr/255/lexique-et-culture" TargetMode="External"/><Relationship Id="rId5" Type="http://schemas.openxmlformats.org/officeDocument/2006/relationships/hyperlink" Target="https://eduscol.education.fr/246/francais-cycle-3-enseigner-l-ecriture" TargetMode="External"/><Relationship Id="rId4" Type="http://schemas.openxmlformats.org/officeDocument/2006/relationships/hyperlink" Target="https://eduscol.education.fr/1609/francais-et-culture-antique"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pedagogie.ac-rennes.fr/spip.php?article621"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CB1849-97E6-4226-8EB5-67AF71DE8E81}"/>
              </a:ext>
            </a:extLst>
          </p:cNvPr>
          <p:cNvSpPr>
            <a:spLocks noGrp="1"/>
          </p:cNvSpPr>
          <p:nvPr>
            <p:ph type="ctrTitle"/>
          </p:nvPr>
        </p:nvSpPr>
        <p:spPr/>
        <p:txBody>
          <a:bodyPr/>
          <a:lstStyle/>
          <a:p>
            <a:r>
              <a:rPr lang="fr-FR" sz="8000" dirty="0"/>
              <a:t>Français, Maths et Culture Antique en cycle 3 </a:t>
            </a:r>
            <a:endParaRPr lang="fr-FR" sz="8800" dirty="0"/>
          </a:p>
        </p:txBody>
      </p:sp>
    </p:spTree>
    <p:extLst>
      <p:ext uri="{BB962C8B-B14F-4D97-AF65-F5344CB8AC3E}">
        <p14:creationId xmlns:p14="http://schemas.microsoft.com/office/powerpoint/2010/main" val="10043298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1C2A0F3-7D4E-489D-9EC3-D750D60C980D}"/>
              </a:ext>
            </a:extLst>
          </p:cNvPr>
          <p:cNvSpPr>
            <a:spLocks noGrp="1"/>
          </p:cNvSpPr>
          <p:nvPr>
            <p:ph type="title"/>
          </p:nvPr>
        </p:nvSpPr>
        <p:spPr>
          <a:xfrm>
            <a:off x="1527903" y="952500"/>
            <a:ext cx="10178322" cy="674890"/>
          </a:xfrm>
        </p:spPr>
        <p:txBody>
          <a:bodyPr>
            <a:normAutofit fontScale="90000"/>
          </a:bodyPr>
          <a:lstStyle/>
          <a:p>
            <a:pPr marL="228600" marR="0" lvl="0" indent="-228600" defTabSz="914400" rtl="0" eaLnBrk="1" fontAlgn="auto" latinLnBrk="0" hangingPunct="1">
              <a:lnSpc>
                <a:spcPct val="110000"/>
              </a:lnSpc>
              <a:spcBef>
                <a:spcPts val="700"/>
              </a:spcBef>
              <a:spcAft>
                <a:spcPts val="0"/>
              </a:spcAft>
              <a:tabLst/>
              <a:defRPr/>
            </a:pPr>
            <a:r>
              <a:rPr kumimoji="0" lang="fr-FR" sz="2000" b="1" i="0" strike="noStrike" kern="1200" cap="none" spc="0" normalizeH="0" baseline="0" noProof="0" dirty="0">
                <a:ln>
                  <a:noFill/>
                </a:ln>
                <a:solidFill>
                  <a:prstClr val="black">
                    <a:lumMod val="65000"/>
                    <a:lumOff val="35000"/>
                  </a:prstClr>
                </a:solidFill>
                <a:effectLst/>
                <a:uLnTx/>
                <a:uFillTx/>
                <a:latin typeface="Gill Sans MT" panose="020B0502020104020203"/>
                <a:ea typeface="+mn-ea"/>
                <a:cs typeface="+mn-cs"/>
              </a:rPr>
              <a:t>Acquisition enrichissement du lexique et production de discours (écrit et oral)</a:t>
            </a:r>
            <a:br>
              <a:rPr kumimoji="0" lang="fr-FR" sz="2000" b="0" i="0" strike="noStrike" kern="1200" cap="none" spc="0" normalizeH="0" baseline="0" noProof="0" dirty="0">
                <a:ln>
                  <a:noFill/>
                </a:ln>
                <a:solidFill>
                  <a:prstClr val="black">
                    <a:lumMod val="65000"/>
                    <a:lumOff val="35000"/>
                  </a:prstClr>
                </a:solidFill>
                <a:effectLst/>
                <a:uLnTx/>
                <a:uFillTx/>
                <a:latin typeface="Gill Sans MT" panose="020B0502020104020203"/>
                <a:ea typeface="+mn-ea"/>
                <a:cs typeface="+mn-cs"/>
              </a:rPr>
            </a:br>
            <a:endParaRPr lang="fr-FR" dirty="0"/>
          </a:p>
        </p:txBody>
      </p:sp>
      <p:pic>
        <p:nvPicPr>
          <p:cNvPr id="5" name="Espace réservé du contenu 4">
            <a:extLst>
              <a:ext uri="{FF2B5EF4-FFF2-40B4-BE49-F238E27FC236}">
                <a16:creationId xmlns:a16="http://schemas.microsoft.com/office/drawing/2014/main" id="{349407C5-4480-4F6E-8F21-21EC3B435444}"/>
              </a:ext>
            </a:extLst>
          </p:cNvPr>
          <p:cNvPicPr>
            <a:picLocks noGrp="1" noChangeAspect="1"/>
          </p:cNvPicPr>
          <p:nvPr>
            <p:ph idx="1"/>
          </p:nvPr>
        </p:nvPicPr>
        <p:blipFill>
          <a:blip r:embed="rId2"/>
          <a:stretch>
            <a:fillRect/>
          </a:stretch>
        </p:blipFill>
        <p:spPr>
          <a:xfrm>
            <a:off x="3436817" y="1721941"/>
            <a:ext cx="5635866" cy="4927600"/>
          </a:xfrm>
        </p:spPr>
      </p:pic>
      <p:sp>
        <p:nvSpPr>
          <p:cNvPr id="6" name="ZoneTexte 5">
            <a:extLst>
              <a:ext uri="{FF2B5EF4-FFF2-40B4-BE49-F238E27FC236}">
                <a16:creationId xmlns:a16="http://schemas.microsoft.com/office/drawing/2014/main" id="{FC207E75-8FE8-4345-9533-28324237B36A}"/>
              </a:ext>
            </a:extLst>
          </p:cNvPr>
          <p:cNvSpPr txBox="1"/>
          <p:nvPr/>
        </p:nvSpPr>
        <p:spPr>
          <a:xfrm>
            <a:off x="1047122" y="183059"/>
            <a:ext cx="4779390" cy="769441"/>
          </a:xfrm>
          <a:prstGeom prst="rect">
            <a:avLst/>
          </a:prstGeom>
          <a:noFill/>
        </p:spPr>
        <p:txBody>
          <a:bodyPr wrap="square" rtlCol="0">
            <a:spAutoFit/>
          </a:bodyPr>
          <a:lstStyle/>
          <a:p>
            <a:r>
              <a:rPr lang="fr-FR" sz="4400" dirty="0">
                <a:solidFill>
                  <a:srgbClr val="C00000"/>
                </a:solidFill>
              </a:rPr>
              <a:t>En français</a:t>
            </a:r>
          </a:p>
        </p:txBody>
      </p:sp>
    </p:spTree>
    <p:extLst>
      <p:ext uri="{BB962C8B-B14F-4D97-AF65-F5344CB8AC3E}">
        <p14:creationId xmlns:p14="http://schemas.microsoft.com/office/powerpoint/2010/main" val="40674204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a:extLst>
              <a:ext uri="{FF2B5EF4-FFF2-40B4-BE49-F238E27FC236}">
                <a16:creationId xmlns:a16="http://schemas.microsoft.com/office/drawing/2014/main" id="{AE86CCA1-41F7-484E-9C26-F1690C5132CE}"/>
              </a:ext>
            </a:extLst>
          </p:cNvPr>
          <p:cNvPicPr>
            <a:picLocks noGrp="1" noChangeAspect="1"/>
          </p:cNvPicPr>
          <p:nvPr>
            <p:ph idx="1"/>
          </p:nvPr>
        </p:nvPicPr>
        <p:blipFill>
          <a:blip r:embed="rId2"/>
          <a:stretch>
            <a:fillRect/>
          </a:stretch>
        </p:blipFill>
        <p:spPr>
          <a:xfrm>
            <a:off x="2552700" y="280372"/>
            <a:ext cx="6493866" cy="5371128"/>
          </a:xfrm>
        </p:spPr>
      </p:pic>
      <p:sp>
        <p:nvSpPr>
          <p:cNvPr id="6" name="ZoneTexte 5">
            <a:extLst>
              <a:ext uri="{FF2B5EF4-FFF2-40B4-BE49-F238E27FC236}">
                <a16:creationId xmlns:a16="http://schemas.microsoft.com/office/drawing/2014/main" id="{542623D4-9A29-4B8C-BB04-D3C43A2EBEBA}"/>
              </a:ext>
            </a:extLst>
          </p:cNvPr>
          <p:cNvSpPr txBox="1"/>
          <p:nvPr/>
        </p:nvSpPr>
        <p:spPr>
          <a:xfrm>
            <a:off x="9046566" y="1963079"/>
            <a:ext cx="4779390" cy="769441"/>
          </a:xfrm>
          <a:prstGeom prst="rect">
            <a:avLst/>
          </a:prstGeom>
          <a:noFill/>
        </p:spPr>
        <p:txBody>
          <a:bodyPr wrap="square" rtlCol="0">
            <a:spAutoFit/>
          </a:bodyPr>
          <a:lstStyle/>
          <a:p>
            <a:r>
              <a:rPr lang="fr-FR" sz="4400" dirty="0">
                <a:solidFill>
                  <a:srgbClr val="C00000"/>
                </a:solidFill>
              </a:rPr>
              <a:t>En français</a:t>
            </a:r>
          </a:p>
        </p:txBody>
      </p:sp>
    </p:spTree>
    <p:extLst>
      <p:ext uri="{BB962C8B-B14F-4D97-AF65-F5344CB8AC3E}">
        <p14:creationId xmlns:p14="http://schemas.microsoft.com/office/powerpoint/2010/main" val="11007428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46F251F-45CA-46E0-B6DE-3F24EA75656C}"/>
              </a:ext>
            </a:extLst>
          </p:cNvPr>
          <p:cNvSpPr>
            <a:spLocks noGrp="1"/>
          </p:cNvSpPr>
          <p:nvPr>
            <p:ph type="title"/>
          </p:nvPr>
        </p:nvSpPr>
        <p:spPr>
          <a:xfrm>
            <a:off x="1185003" y="368359"/>
            <a:ext cx="10178322" cy="1492132"/>
          </a:xfrm>
        </p:spPr>
        <p:txBody>
          <a:bodyPr>
            <a:normAutofit fontScale="90000"/>
          </a:bodyPr>
          <a:lstStyle/>
          <a:p>
            <a:pPr marL="228600" marR="0" lvl="0" indent="-228600" algn="l" defTabSz="914400" rtl="0" eaLnBrk="1" fontAlgn="auto" latinLnBrk="0" hangingPunct="1">
              <a:lnSpc>
                <a:spcPct val="110000"/>
              </a:lnSpc>
              <a:spcBef>
                <a:spcPts val="700"/>
              </a:spcBef>
              <a:spcAft>
                <a:spcPts val="0"/>
              </a:spcAft>
              <a:buClr>
                <a:srgbClr val="2A1A00"/>
              </a:buClr>
              <a:buSzTx/>
              <a:buFont typeface="Arial" panose="020B0604020202020204" pitchFamily="34" charset="0"/>
              <a:buChar char="•"/>
              <a:tabLst/>
              <a:defRPr/>
            </a:pPr>
            <a:r>
              <a:rPr kumimoji="0" lang="fr-FR" sz="3100" b="1" i="0" strike="noStrike" kern="1200" cap="none" spc="0" normalizeH="0" baseline="0" noProof="0" dirty="0">
                <a:ln>
                  <a:noFill/>
                </a:ln>
                <a:solidFill>
                  <a:prstClr val="black">
                    <a:lumMod val="65000"/>
                    <a:lumOff val="35000"/>
                  </a:prstClr>
                </a:solidFill>
                <a:effectLst/>
                <a:uLnTx/>
                <a:uFillTx/>
                <a:latin typeface="Gill Sans MT" panose="020B0502020104020203"/>
                <a:ea typeface="+mn-ea"/>
                <a:cs typeface="+mn-cs"/>
              </a:rPr>
              <a:t>Lecture </a:t>
            </a:r>
            <a:br>
              <a:rPr kumimoji="0" lang="fr-FR" sz="2000" b="0" i="0" strike="noStrike" kern="1200" cap="none" spc="0" normalizeH="0" baseline="0" noProof="0" dirty="0">
                <a:ln>
                  <a:noFill/>
                </a:ln>
                <a:solidFill>
                  <a:prstClr val="black">
                    <a:lumMod val="65000"/>
                    <a:lumOff val="35000"/>
                  </a:prstClr>
                </a:solidFill>
                <a:effectLst/>
                <a:uLnTx/>
                <a:uFillTx/>
                <a:latin typeface="Gill Sans MT" panose="020B0502020104020203"/>
                <a:ea typeface="+mn-ea"/>
                <a:cs typeface="+mn-cs"/>
              </a:rPr>
            </a:br>
            <a:br>
              <a:rPr lang="fr-FR" dirty="0"/>
            </a:br>
            <a:endParaRPr lang="fr-FR" dirty="0"/>
          </a:p>
        </p:txBody>
      </p:sp>
      <p:sp>
        <p:nvSpPr>
          <p:cNvPr id="3" name="Espace réservé du contenu 2">
            <a:extLst>
              <a:ext uri="{FF2B5EF4-FFF2-40B4-BE49-F238E27FC236}">
                <a16:creationId xmlns:a16="http://schemas.microsoft.com/office/drawing/2014/main" id="{E2BED3EA-1775-4F5E-A53D-6B75E1725F98}"/>
              </a:ext>
            </a:extLst>
          </p:cNvPr>
          <p:cNvSpPr>
            <a:spLocks noGrp="1"/>
          </p:cNvSpPr>
          <p:nvPr>
            <p:ph idx="1"/>
          </p:nvPr>
        </p:nvSpPr>
        <p:spPr>
          <a:xfrm>
            <a:off x="1251678" y="1114425"/>
            <a:ext cx="10178322" cy="4765167"/>
          </a:xfrm>
        </p:spPr>
        <p:txBody>
          <a:bodyPr>
            <a:normAutofit fontScale="92500" lnSpcReduction="20000"/>
          </a:bodyPr>
          <a:lstStyle/>
          <a:p>
            <a:r>
              <a:rPr lang="fr-FR" dirty="0"/>
              <a:t>Les textes fondateurs et l’approche réflexive : </a:t>
            </a:r>
          </a:p>
          <a:p>
            <a:pPr>
              <a:buFontTx/>
              <a:buChar char="-"/>
            </a:pPr>
            <a:r>
              <a:rPr lang="fr-FR" dirty="0"/>
              <a:t>des textes porteurs de questionnements fondamentaux à la nature humaine </a:t>
            </a:r>
          </a:p>
          <a:p>
            <a:pPr>
              <a:buFontTx/>
              <a:buChar char="-"/>
            </a:pPr>
            <a:r>
              <a:rPr lang="fr-FR" dirty="0"/>
              <a:t>S’appuyer sur le curiosité primaire pour aller vers une curiosité intellectuelle</a:t>
            </a:r>
          </a:p>
          <a:p>
            <a:pPr>
              <a:buFontTx/>
              <a:buChar char="-"/>
            </a:pPr>
            <a:r>
              <a:rPr lang="fr-FR" dirty="0"/>
              <a:t>des textes suffisamment parlants pour s’y attacher et suffisamment distants pour s’en détacher</a:t>
            </a:r>
          </a:p>
          <a:p>
            <a:pPr>
              <a:buFontTx/>
              <a:buChar char="-"/>
            </a:pPr>
            <a:endParaRPr lang="fr-FR" dirty="0"/>
          </a:p>
          <a:p>
            <a:pPr marL="0" indent="0">
              <a:buNone/>
            </a:pPr>
            <a:r>
              <a:rPr lang="fr-FR" dirty="0"/>
              <a:t>Supports : Les métamorphoses d’Ovide, l’Iliade, l’Odyssée, l’Enéide, etc. </a:t>
            </a:r>
          </a:p>
          <a:p>
            <a:pPr marL="0" indent="0">
              <a:buNone/>
            </a:pPr>
            <a:r>
              <a:rPr lang="fr-FR" dirty="0"/>
              <a:t>- Mobiliser les groupes : Qu’en pensez-vous ? Qu’auriez-vous fait à la place d’Ulysse ? Pourquoi ? Comment ? Pouvez-vous expliquer ce que vous avez lu, entendu à votre groupe ? </a:t>
            </a:r>
          </a:p>
          <a:p>
            <a:pPr>
              <a:buFontTx/>
              <a:buChar char="-"/>
            </a:pPr>
            <a:r>
              <a:rPr lang="fr-FR" dirty="0"/>
              <a:t>Exprimer à l’écrit le consensus minimal de sens : ce que vous avez compris (avec votre groupe).:</a:t>
            </a:r>
          </a:p>
          <a:p>
            <a:pPr>
              <a:buFontTx/>
              <a:buChar char="-"/>
            </a:pPr>
            <a:r>
              <a:rPr lang="fr-FR" dirty="0"/>
              <a:t>Une question </a:t>
            </a:r>
            <a:r>
              <a:rPr lang="fr-FR"/>
              <a:t>à portée philosophique  </a:t>
            </a:r>
            <a:r>
              <a:rPr lang="fr-FR" dirty="0"/>
              <a:t>: Les dieux sont-ils tout puissants ? Ulysse est-il libre de son destin ? </a:t>
            </a:r>
          </a:p>
          <a:p>
            <a:pPr>
              <a:buFontTx/>
              <a:buChar char="-"/>
            </a:pPr>
            <a:endParaRPr lang="fr-FR" dirty="0"/>
          </a:p>
          <a:p>
            <a:pPr>
              <a:buFontTx/>
              <a:buChar char="-"/>
            </a:pPr>
            <a:endParaRPr lang="fr-FR" dirty="0"/>
          </a:p>
          <a:p>
            <a:pPr>
              <a:buFontTx/>
              <a:buChar char="-"/>
            </a:pPr>
            <a:endParaRPr lang="fr-FR" dirty="0"/>
          </a:p>
        </p:txBody>
      </p:sp>
      <p:sp>
        <p:nvSpPr>
          <p:cNvPr id="6" name="ZoneTexte 5">
            <a:extLst>
              <a:ext uri="{FF2B5EF4-FFF2-40B4-BE49-F238E27FC236}">
                <a16:creationId xmlns:a16="http://schemas.microsoft.com/office/drawing/2014/main" id="{A13917B7-D861-4877-8A53-5235E061D6FE}"/>
              </a:ext>
            </a:extLst>
          </p:cNvPr>
          <p:cNvSpPr txBox="1"/>
          <p:nvPr/>
        </p:nvSpPr>
        <p:spPr>
          <a:xfrm>
            <a:off x="9203310" y="77935"/>
            <a:ext cx="4779390" cy="769441"/>
          </a:xfrm>
          <a:prstGeom prst="rect">
            <a:avLst/>
          </a:prstGeom>
          <a:noFill/>
        </p:spPr>
        <p:txBody>
          <a:bodyPr wrap="square" rtlCol="0">
            <a:spAutoFit/>
          </a:bodyPr>
          <a:lstStyle/>
          <a:p>
            <a:r>
              <a:rPr lang="fr-FR" sz="4400" dirty="0">
                <a:solidFill>
                  <a:srgbClr val="C00000"/>
                </a:solidFill>
              </a:rPr>
              <a:t>En français</a:t>
            </a:r>
          </a:p>
        </p:txBody>
      </p:sp>
    </p:spTree>
    <p:extLst>
      <p:ext uri="{BB962C8B-B14F-4D97-AF65-F5344CB8AC3E}">
        <p14:creationId xmlns:p14="http://schemas.microsoft.com/office/powerpoint/2010/main" val="23018267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900753" y="388962"/>
            <a:ext cx="11291248" cy="6025485"/>
          </a:xfrm>
        </p:spPr>
        <p:txBody>
          <a:bodyPr>
            <a:normAutofit fontScale="92500" lnSpcReduction="10000"/>
          </a:bodyPr>
          <a:lstStyle/>
          <a:p>
            <a:pPr marL="0" lvl="0" indent="0">
              <a:buNone/>
            </a:pPr>
            <a:endParaRPr lang="fr-FR" dirty="0">
              <a:solidFill>
                <a:srgbClr val="FF0000"/>
              </a:solidFill>
            </a:endParaRPr>
          </a:p>
          <a:p>
            <a:pPr lvl="0"/>
            <a:r>
              <a:rPr lang="fr-FR" dirty="0"/>
              <a:t>La géométrie plane avec les constructions à la règle et au compas (au cœur du cycle 3 et des pratiques mathématiques dans l’Antiquité)</a:t>
            </a:r>
          </a:p>
          <a:p>
            <a:pPr lvl="0"/>
            <a:r>
              <a:rPr lang="fr-FR" dirty="0"/>
              <a:t>La géométrie dans l’espace : polyèdres, solides de Platon, etc.</a:t>
            </a:r>
          </a:p>
          <a:p>
            <a:pPr lvl="0"/>
            <a:r>
              <a:rPr lang="fr-FR" dirty="0"/>
              <a:t>Le raisonnement vu à partir </a:t>
            </a:r>
            <a:r>
              <a:rPr lang="fr-FR" i="1" dirty="0"/>
              <a:t>des </a:t>
            </a:r>
            <a:r>
              <a:rPr lang="fr-FR" i="1" dirty="0">
                <a:latin typeface="Calibri" panose="020F0502020204030204" pitchFamily="34" charset="0"/>
                <a:cs typeface="Calibri" panose="020F0502020204030204" pitchFamily="34" charset="0"/>
              </a:rPr>
              <a:t>Éléments </a:t>
            </a:r>
            <a:r>
              <a:rPr lang="fr-FR" dirty="0">
                <a:latin typeface="Calibri" panose="020F0502020204030204" pitchFamily="34" charset="0"/>
                <a:cs typeface="Calibri" panose="020F0502020204030204" pitchFamily="34" charset="0"/>
              </a:rPr>
              <a:t>d’Euclide : </a:t>
            </a:r>
          </a:p>
          <a:p>
            <a:pPr marL="0" lvl="0" indent="273050">
              <a:buNone/>
            </a:pPr>
            <a:r>
              <a:rPr lang="fr-FR" dirty="0">
                <a:latin typeface="Calibri" panose="020F0502020204030204" pitchFamily="34" charset="0"/>
                <a:cs typeface="Calibri" panose="020F0502020204030204" pitchFamily="34" charset="0"/>
              </a:rPr>
              <a:t>-Extrait de la proposition I1), autour de la construction d’un triangle équilatéral</a:t>
            </a:r>
          </a:p>
          <a:p>
            <a:pPr marL="0" lvl="0" indent="273050">
              <a:buNone/>
            </a:pPr>
            <a:r>
              <a:rPr lang="fr-FR" dirty="0">
                <a:latin typeface="Calibri" panose="020F0502020204030204" pitchFamily="34" charset="0"/>
                <a:cs typeface="Calibri" panose="020F0502020204030204" pitchFamily="34" charset="0"/>
              </a:rPr>
              <a:t>-Réflexion sur l’évolution du lexique et du discours en mathématiques (« droite finie » pour segment…)</a:t>
            </a:r>
            <a:endParaRPr lang="fr-FR" dirty="0"/>
          </a:p>
          <a:p>
            <a:pPr marL="0" indent="0">
              <a:buNone/>
            </a:pPr>
            <a:r>
              <a:rPr lang="fr-FR" dirty="0"/>
              <a:t>Focale avec les programmes : lien entre les géométries perceptive (cycle 2), instrumentée (cycle 3), et raisonnée (cycle 4)</a:t>
            </a:r>
          </a:p>
          <a:p>
            <a:r>
              <a:rPr lang="fr-FR" dirty="0"/>
              <a:t>Numération romaine pour mieux apprécier le caractère positionnel de notre système de numération décimale</a:t>
            </a:r>
          </a:p>
          <a:p>
            <a:r>
              <a:rPr lang="fr-FR" dirty="0"/>
              <a:t>Nombres et proportions pour revisiter les fractions</a:t>
            </a:r>
          </a:p>
          <a:p>
            <a:endParaRPr lang="fr-FR" dirty="0"/>
          </a:p>
          <a:p>
            <a:pPr marL="0" indent="0">
              <a:buNone/>
            </a:pPr>
            <a:r>
              <a:rPr lang="fr-FR" dirty="0"/>
              <a:t>Des notions au programme revisitées tant de manière accessible pour tous qu’ambitieuse pour chacun.</a:t>
            </a:r>
          </a:p>
          <a:p>
            <a:pPr marL="0" indent="0">
              <a:buNone/>
            </a:pPr>
            <a:r>
              <a:rPr lang="fr-FR" dirty="0"/>
              <a:t>Des notions (de cycle 3) qui vivent autrement grâce à une approche épistémologique sous le spectre des Langues et Cultures de l’Antiquité (LCA).</a:t>
            </a:r>
          </a:p>
          <a:p>
            <a:endParaRPr lang="fr-FR" dirty="0"/>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lvl="0" indent="0">
              <a:buNone/>
            </a:pPr>
            <a:endParaRPr lang="fr-FR" dirty="0"/>
          </a:p>
        </p:txBody>
      </p:sp>
      <p:sp>
        <p:nvSpPr>
          <p:cNvPr id="4" name="ZoneTexte 3">
            <a:extLst>
              <a:ext uri="{FF2B5EF4-FFF2-40B4-BE49-F238E27FC236}">
                <a16:creationId xmlns:a16="http://schemas.microsoft.com/office/drawing/2014/main" id="{A761BB89-7D5C-4BAE-9B53-6BA2ED530D31}"/>
              </a:ext>
            </a:extLst>
          </p:cNvPr>
          <p:cNvSpPr txBox="1"/>
          <p:nvPr/>
        </p:nvSpPr>
        <p:spPr>
          <a:xfrm>
            <a:off x="5599520" y="0"/>
            <a:ext cx="5728122" cy="769441"/>
          </a:xfrm>
          <a:prstGeom prst="rect">
            <a:avLst/>
          </a:prstGeom>
          <a:noFill/>
        </p:spPr>
        <p:txBody>
          <a:bodyPr wrap="square" rtlCol="0">
            <a:spAutoFit/>
          </a:bodyPr>
          <a:lstStyle/>
          <a:p>
            <a:r>
              <a:rPr lang="fr-FR" sz="4400" dirty="0">
                <a:solidFill>
                  <a:srgbClr val="C00000"/>
                </a:solidFill>
              </a:rPr>
              <a:t>En mathématiques</a:t>
            </a:r>
          </a:p>
        </p:txBody>
      </p:sp>
    </p:spTree>
    <p:extLst>
      <p:ext uri="{BB962C8B-B14F-4D97-AF65-F5344CB8AC3E}">
        <p14:creationId xmlns:p14="http://schemas.microsoft.com/office/powerpoint/2010/main" val="14651611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A761BB89-7D5C-4BAE-9B53-6BA2ED530D31}"/>
              </a:ext>
            </a:extLst>
          </p:cNvPr>
          <p:cNvSpPr txBox="1"/>
          <p:nvPr/>
        </p:nvSpPr>
        <p:spPr>
          <a:xfrm>
            <a:off x="5599520" y="0"/>
            <a:ext cx="5400576" cy="769441"/>
          </a:xfrm>
          <a:prstGeom prst="rect">
            <a:avLst/>
          </a:prstGeom>
          <a:noFill/>
        </p:spPr>
        <p:txBody>
          <a:bodyPr wrap="square" rtlCol="0">
            <a:spAutoFit/>
          </a:bodyPr>
          <a:lstStyle/>
          <a:p>
            <a:r>
              <a:rPr lang="fr-FR" sz="4400" dirty="0">
                <a:solidFill>
                  <a:srgbClr val="C00000"/>
                </a:solidFill>
              </a:rPr>
              <a:t>En mathématiques</a:t>
            </a:r>
          </a:p>
        </p:txBody>
      </p:sp>
      <p:pic>
        <p:nvPicPr>
          <p:cNvPr id="6" name="Image 5">
            <a:extLst>
              <a:ext uri="{FF2B5EF4-FFF2-40B4-BE49-F238E27FC236}">
                <a16:creationId xmlns:a16="http://schemas.microsoft.com/office/drawing/2014/main" id="{8571F7D4-C99E-D8A3-1F83-D5D060D94BB1}"/>
              </a:ext>
            </a:extLst>
          </p:cNvPr>
          <p:cNvPicPr>
            <a:picLocks noChangeAspect="1"/>
          </p:cNvPicPr>
          <p:nvPr/>
        </p:nvPicPr>
        <p:blipFill>
          <a:blip r:embed="rId2"/>
          <a:stretch>
            <a:fillRect/>
          </a:stretch>
        </p:blipFill>
        <p:spPr>
          <a:xfrm>
            <a:off x="2006281" y="914400"/>
            <a:ext cx="8373622" cy="5148596"/>
          </a:xfrm>
          <a:prstGeom prst="rect">
            <a:avLst/>
          </a:prstGeom>
        </p:spPr>
      </p:pic>
      <p:sp>
        <p:nvSpPr>
          <p:cNvPr id="8" name="ZoneTexte 7">
            <a:extLst>
              <a:ext uri="{FF2B5EF4-FFF2-40B4-BE49-F238E27FC236}">
                <a16:creationId xmlns:a16="http://schemas.microsoft.com/office/drawing/2014/main" id="{957F8607-6FCF-342C-230C-503112185DA0}"/>
              </a:ext>
            </a:extLst>
          </p:cNvPr>
          <p:cNvSpPr txBox="1"/>
          <p:nvPr/>
        </p:nvSpPr>
        <p:spPr>
          <a:xfrm>
            <a:off x="2615067" y="6207955"/>
            <a:ext cx="9194960" cy="375552"/>
          </a:xfrm>
          <a:prstGeom prst="rect">
            <a:avLst/>
          </a:prstGeom>
          <a:noFill/>
        </p:spPr>
        <p:txBody>
          <a:bodyPr wrap="square">
            <a:spAutoFit/>
          </a:bodyPr>
          <a:lstStyle/>
          <a:p>
            <a:pPr>
              <a:lnSpc>
                <a:spcPct val="107000"/>
              </a:lnSpc>
              <a:spcAft>
                <a:spcPts val="800"/>
              </a:spcAft>
            </a:pPr>
            <a:r>
              <a:rPr lang="fr-FR"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https://www.maths-et-tiques.fr/index.php/histoire-des-maths/nombres/histoire-de-l-algebre</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47852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900753" y="388962"/>
            <a:ext cx="11291248" cy="1422365"/>
          </a:xfrm>
        </p:spPr>
        <p:txBody>
          <a:bodyPr>
            <a:normAutofit/>
          </a:bodyPr>
          <a:lstStyle/>
          <a:p>
            <a:pPr marL="0" lvl="0" indent="0">
              <a:buNone/>
            </a:pPr>
            <a:endParaRPr lang="fr-FR" dirty="0">
              <a:solidFill>
                <a:srgbClr val="FF0000"/>
              </a:solidFill>
            </a:endParaRPr>
          </a:p>
          <a:p>
            <a:pPr lvl="0"/>
            <a:r>
              <a:rPr lang="fr-FR" dirty="0"/>
              <a:t>La géométrie plane avec les constructions à la règle et au compas (au cœur du cycle 3 et des pratiques mathématiques dans l’Antiquité)</a:t>
            </a:r>
          </a:p>
          <a:p>
            <a:endParaRPr lang="fr-FR" dirty="0"/>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lvl="0" indent="0">
              <a:buNone/>
            </a:pPr>
            <a:endParaRPr lang="fr-FR" dirty="0"/>
          </a:p>
        </p:txBody>
      </p:sp>
      <p:sp>
        <p:nvSpPr>
          <p:cNvPr id="4" name="ZoneTexte 3">
            <a:extLst>
              <a:ext uri="{FF2B5EF4-FFF2-40B4-BE49-F238E27FC236}">
                <a16:creationId xmlns:a16="http://schemas.microsoft.com/office/drawing/2014/main" id="{A761BB89-7D5C-4BAE-9B53-6BA2ED530D31}"/>
              </a:ext>
            </a:extLst>
          </p:cNvPr>
          <p:cNvSpPr txBox="1"/>
          <p:nvPr/>
        </p:nvSpPr>
        <p:spPr>
          <a:xfrm>
            <a:off x="5599520" y="0"/>
            <a:ext cx="5345984" cy="769441"/>
          </a:xfrm>
          <a:prstGeom prst="rect">
            <a:avLst/>
          </a:prstGeom>
          <a:noFill/>
        </p:spPr>
        <p:txBody>
          <a:bodyPr wrap="square" rtlCol="0">
            <a:spAutoFit/>
          </a:bodyPr>
          <a:lstStyle/>
          <a:p>
            <a:r>
              <a:rPr lang="fr-FR" sz="4400" dirty="0">
                <a:solidFill>
                  <a:srgbClr val="C00000"/>
                </a:solidFill>
              </a:rPr>
              <a:t>En mathématiques</a:t>
            </a:r>
          </a:p>
        </p:txBody>
      </p:sp>
      <p:sp>
        <p:nvSpPr>
          <p:cNvPr id="2" name="CustomShape 1">
            <a:extLst>
              <a:ext uri="{FF2B5EF4-FFF2-40B4-BE49-F238E27FC236}">
                <a16:creationId xmlns:a16="http://schemas.microsoft.com/office/drawing/2014/main" id="{5D39538A-1985-65EB-1238-060797EE749E}"/>
              </a:ext>
            </a:extLst>
          </p:cNvPr>
          <p:cNvSpPr/>
          <p:nvPr/>
        </p:nvSpPr>
        <p:spPr>
          <a:xfrm>
            <a:off x="1945284" y="2510232"/>
            <a:ext cx="9833496" cy="3560807"/>
          </a:xfrm>
          <a:prstGeom prst="rect">
            <a:avLst/>
          </a:prstGeom>
          <a:noFill/>
          <a:ln w="63500">
            <a:solidFill>
              <a:srgbClr val="0070C0"/>
            </a:solidFill>
            <a:round/>
          </a:ln>
        </p:spPr>
        <p:style>
          <a:lnRef idx="0">
            <a:scrgbClr r="0" g="0" b="0"/>
          </a:lnRef>
          <a:fillRef idx="0">
            <a:scrgbClr r="0" g="0" b="0"/>
          </a:fillRef>
          <a:effectRef idx="0">
            <a:scrgbClr r="0" g="0" b="0"/>
          </a:effectRef>
          <a:fontRef idx="minor"/>
        </p:style>
        <p:txBody>
          <a:bodyPr lIns="180000" tIns="108000" rIns="180000" bIns="108000">
            <a:no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00000"/>
              </a:lnSpc>
            </a:pPr>
            <a:r>
              <a:rPr lang="fr-FR" b="0" strike="noStrike" spc="-1" dirty="0">
                <a:solidFill>
                  <a:srgbClr val="000000"/>
                </a:solidFill>
                <a:latin typeface="Calibri"/>
              </a:rPr>
              <a:t>Prolongeant le travail amorcé au cycle 2, les activités permettent aux élèves de </a:t>
            </a:r>
            <a:r>
              <a:rPr lang="fr-FR" b="1" strike="noStrike" spc="-1" dirty="0">
                <a:solidFill>
                  <a:srgbClr val="0070C0"/>
                </a:solidFill>
                <a:latin typeface="Calibri"/>
              </a:rPr>
              <a:t>passer progressivement d'une géométrie où les objets </a:t>
            </a:r>
            <a:r>
              <a:rPr lang="fr-FR" b="0" strike="noStrike" spc="-1" dirty="0">
                <a:solidFill>
                  <a:srgbClr val="000000"/>
                </a:solidFill>
                <a:latin typeface="Calibri"/>
              </a:rPr>
              <a:t>(le carré, la droite, le cube, etc.) </a:t>
            </a:r>
            <a:r>
              <a:rPr lang="fr-FR" b="1" strike="noStrike" spc="-1" dirty="0">
                <a:solidFill>
                  <a:srgbClr val="0070C0"/>
                </a:solidFill>
                <a:latin typeface="Calibri"/>
              </a:rPr>
              <a:t>et leurs propriétés sont essentiellement contrôlés par la perception à une géométrie où le recours à des instruments devient déterminant, pour aller ensuite vers une géométrie dont la validation s’appuie sur le raisonnement et l’argumentation. </a:t>
            </a:r>
            <a:r>
              <a:rPr lang="fr-FR" b="0" strike="noStrike" spc="-1" dirty="0">
                <a:solidFill>
                  <a:srgbClr val="000000"/>
                </a:solidFill>
                <a:latin typeface="Calibri"/>
              </a:rPr>
              <a:t>Différentes caractérisations d’un même objet ou d’une même notion s’enrichissant mutuellement permettent aux élèves de </a:t>
            </a:r>
            <a:r>
              <a:rPr lang="fr-FR" b="1" strike="noStrike" spc="-1" dirty="0">
                <a:solidFill>
                  <a:srgbClr val="0070C0"/>
                </a:solidFill>
                <a:latin typeface="Calibri"/>
              </a:rPr>
              <a:t>passer du regard ordinaire porté sur un dessin au regard géométrique porté sur une figure</a:t>
            </a:r>
            <a:r>
              <a:rPr lang="fr-FR" b="0" strike="noStrike" spc="-1" dirty="0">
                <a:solidFill>
                  <a:srgbClr val="000000"/>
                </a:solidFill>
                <a:latin typeface="Calibri"/>
              </a:rPr>
              <a:t>. </a:t>
            </a:r>
            <a:r>
              <a:rPr lang="fr-FR" b="1" strike="noStrike" spc="-1" dirty="0">
                <a:solidFill>
                  <a:srgbClr val="0070C0"/>
                </a:solidFill>
                <a:latin typeface="Calibri"/>
              </a:rPr>
              <a:t>Les situations faisant appel à différents types de tâches</a:t>
            </a:r>
            <a:r>
              <a:rPr lang="fr-FR" b="1" strike="noStrike" spc="-1" dirty="0">
                <a:solidFill>
                  <a:srgbClr val="000000"/>
                </a:solidFill>
                <a:latin typeface="Calibri"/>
              </a:rPr>
              <a:t> </a:t>
            </a:r>
            <a:r>
              <a:rPr lang="fr-FR" b="0" strike="noStrike" spc="-1" dirty="0">
                <a:solidFill>
                  <a:srgbClr val="000000"/>
                </a:solidFill>
                <a:latin typeface="Calibri"/>
              </a:rPr>
              <a:t>(reconnaître, nommer, comparer, vérifier, décrire, reproduire, représenter, construire) portant sur des objets géométriques, sont </a:t>
            </a:r>
            <a:r>
              <a:rPr lang="fr-FR" b="1" strike="noStrike" spc="-1" dirty="0">
                <a:solidFill>
                  <a:srgbClr val="0070C0"/>
                </a:solidFill>
                <a:latin typeface="Calibri"/>
              </a:rPr>
              <a:t>privilégiées afin de faire émerger des concepts géométriques</a:t>
            </a:r>
            <a:r>
              <a:rPr lang="fr-FR" b="0" strike="noStrike" spc="-1" dirty="0">
                <a:solidFill>
                  <a:srgbClr val="000000"/>
                </a:solidFill>
                <a:latin typeface="Calibri"/>
              </a:rPr>
              <a:t> (caractérisations et propriétés des objets, relations entre les objets) et </a:t>
            </a:r>
            <a:r>
              <a:rPr lang="fr-FR" b="1" strike="noStrike" spc="-1" dirty="0">
                <a:solidFill>
                  <a:srgbClr val="0070C0"/>
                </a:solidFill>
                <a:latin typeface="Calibri"/>
              </a:rPr>
              <a:t>de les enrichir</a:t>
            </a:r>
            <a:r>
              <a:rPr lang="fr-FR" b="0" strike="noStrike" spc="-1" dirty="0">
                <a:solidFill>
                  <a:srgbClr val="000000"/>
                </a:solidFill>
                <a:latin typeface="Calibri"/>
              </a:rPr>
              <a:t>. </a:t>
            </a:r>
            <a:r>
              <a:rPr lang="fr-FR" b="1" strike="noStrike" spc="-1" dirty="0">
                <a:solidFill>
                  <a:srgbClr val="0070C0"/>
                </a:solidFill>
                <a:latin typeface="Calibri"/>
              </a:rPr>
              <a:t>Un jeu sur les contraintes de la situation, sur les supports et les instruments mis à disposition des élèves, permet une évolution des procédures de traitement des problèmes et un enrichissement des connaissances.</a:t>
            </a:r>
            <a:endParaRPr lang="fr-FR" b="0" strike="noStrike" spc="-1" dirty="0">
              <a:latin typeface="Arial"/>
            </a:endParaRPr>
          </a:p>
        </p:txBody>
      </p:sp>
      <p:sp>
        <p:nvSpPr>
          <p:cNvPr id="5" name="ZoneTexte 4">
            <a:extLst>
              <a:ext uri="{FF2B5EF4-FFF2-40B4-BE49-F238E27FC236}">
                <a16:creationId xmlns:a16="http://schemas.microsoft.com/office/drawing/2014/main" id="{E127C91C-F4DC-D690-361E-7F186535B3FB}"/>
              </a:ext>
            </a:extLst>
          </p:cNvPr>
          <p:cNvSpPr txBox="1"/>
          <p:nvPr/>
        </p:nvSpPr>
        <p:spPr>
          <a:xfrm>
            <a:off x="1945284" y="1976113"/>
            <a:ext cx="3322384" cy="369332"/>
          </a:xfrm>
          <a:prstGeom prst="rect">
            <a:avLst/>
          </a:prstGeom>
          <a:noFill/>
        </p:spPr>
        <p:txBody>
          <a:bodyPr wrap="none" rtlCol="0">
            <a:spAutoFit/>
          </a:bodyPr>
          <a:lstStyle/>
          <a:p>
            <a:r>
              <a:rPr lang="fr-FR" dirty="0"/>
              <a:t>Dans les programmes de cycle 3 :</a:t>
            </a:r>
          </a:p>
        </p:txBody>
      </p:sp>
    </p:spTree>
    <p:extLst>
      <p:ext uri="{BB962C8B-B14F-4D97-AF65-F5344CB8AC3E}">
        <p14:creationId xmlns:p14="http://schemas.microsoft.com/office/powerpoint/2010/main" val="33047927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900753" y="388962"/>
            <a:ext cx="11291248" cy="1422365"/>
          </a:xfrm>
        </p:spPr>
        <p:txBody>
          <a:bodyPr>
            <a:normAutofit/>
          </a:bodyPr>
          <a:lstStyle/>
          <a:p>
            <a:pPr marL="0" lvl="0" indent="0">
              <a:buNone/>
            </a:pPr>
            <a:endParaRPr lang="fr-FR" dirty="0">
              <a:solidFill>
                <a:srgbClr val="FF0000"/>
              </a:solidFill>
            </a:endParaRPr>
          </a:p>
          <a:p>
            <a:pPr lvl="0"/>
            <a:r>
              <a:rPr lang="fr-FR" dirty="0"/>
              <a:t>La géométrie plane avec les constructions à la règle et au compas (au cœur du cycle 3 et des pratiques mathématiques dans l’Antiquité)</a:t>
            </a:r>
          </a:p>
          <a:p>
            <a:endParaRPr lang="fr-FR" dirty="0"/>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lvl="0" indent="0">
              <a:buNone/>
            </a:pPr>
            <a:endParaRPr lang="fr-FR" dirty="0"/>
          </a:p>
        </p:txBody>
      </p:sp>
      <p:sp>
        <p:nvSpPr>
          <p:cNvPr id="4" name="ZoneTexte 3">
            <a:extLst>
              <a:ext uri="{FF2B5EF4-FFF2-40B4-BE49-F238E27FC236}">
                <a16:creationId xmlns:a16="http://schemas.microsoft.com/office/drawing/2014/main" id="{A761BB89-7D5C-4BAE-9B53-6BA2ED530D31}"/>
              </a:ext>
            </a:extLst>
          </p:cNvPr>
          <p:cNvSpPr txBox="1"/>
          <p:nvPr/>
        </p:nvSpPr>
        <p:spPr>
          <a:xfrm>
            <a:off x="5599520" y="0"/>
            <a:ext cx="5866186" cy="769441"/>
          </a:xfrm>
          <a:prstGeom prst="rect">
            <a:avLst/>
          </a:prstGeom>
          <a:noFill/>
        </p:spPr>
        <p:txBody>
          <a:bodyPr wrap="square" rtlCol="0">
            <a:spAutoFit/>
          </a:bodyPr>
          <a:lstStyle/>
          <a:p>
            <a:r>
              <a:rPr lang="fr-FR" sz="4400" dirty="0">
                <a:solidFill>
                  <a:srgbClr val="C00000"/>
                </a:solidFill>
              </a:rPr>
              <a:t>En mathématiques</a:t>
            </a:r>
          </a:p>
        </p:txBody>
      </p:sp>
      <p:cxnSp>
        <p:nvCxnSpPr>
          <p:cNvPr id="6" name="Connecteur droit avec flèche 5">
            <a:extLst>
              <a:ext uri="{FF2B5EF4-FFF2-40B4-BE49-F238E27FC236}">
                <a16:creationId xmlns:a16="http://schemas.microsoft.com/office/drawing/2014/main" id="{D3824640-DD93-7C61-E992-BE3E3104CE09}"/>
              </a:ext>
            </a:extLst>
          </p:cNvPr>
          <p:cNvCxnSpPr>
            <a:cxnSpLocks/>
          </p:cNvCxnSpPr>
          <p:nvPr/>
        </p:nvCxnSpPr>
        <p:spPr>
          <a:xfrm>
            <a:off x="4785203" y="2696060"/>
            <a:ext cx="2912351" cy="0"/>
          </a:xfrm>
          <a:prstGeom prst="straightConnector1">
            <a:avLst/>
          </a:prstGeom>
          <a:ln w="38100">
            <a:no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7" name="CustomShape 1">
            <a:extLst>
              <a:ext uri="{FF2B5EF4-FFF2-40B4-BE49-F238E27FC236}">
                <a16:creationId xmlns:a16="http://schemas.microsoft.com/office/drawing/2014/main" id="{D21D19CE-F606-E54C-B954-21E2D7D4D38F}"/>
              </a:ext>
            </a:extLst>
          </p:cNvPr>
          <p:cNvSpPr/>
          <p:nvPr/>
        </p:nvSpPr>
        <p:spPr>
          <a:xfrm>
            <a:off x="1279217" y="2456627"/>
            <a:ext cx="9924322" cy="398655"/>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0000"/>
              </a:lnSpc>
            </a:pPr>
            <a:r>
              <a:rPr lang="fr-FR" sz="2000" b="1" spc="-1" dirty="0">
                <a:solidFill>
                  <a:srgbClr val="000000"/>
                </a:solidFill>
                <a:latin typeface="Calibri"/>
              </a:rPr>
              <a:t>Des repères de progressivité pour la reproduction d’une figure</a:t>
            </a:r>
            <a:endParaRPr lang="fr-FR" sz="2000" spc="-1" dirty="0"/>
          </a:p>
        </p:txBody>
      </p:sp>
      <p:sp>
        <p:nvSpPr>
          <p:cNvPr id="8" name="Line 2">
            <a:extLst>
              <a:ext uri="{FF2B5EF4-FFF2-40B4-BE49-F238E27FC236}">
                <a16:creationId xmlns:a16="http://schemas.microsoft.com/office/drawing/2014/main" id="{FFAD679A-A7D4-4F4D-8BF3-4DDEB31A516D}"/>
              </a:ext>
            </a:extLst>
          </p:cNvPr>
          <p:cNvSpPr/>
          <p:nvPr/>
        </p:nvSpPr>
        <p:spPr>
          <a:xfrm>
            <a:off x="1214468" y="2997635"/>
            <a:ext cx="10251238" cy="0"/>
          </a:xfrm>
          <a:prstGeom prst="line">
            <a:avLst/>
          </a:prstGeom>
          <a:ln w="38100">
            <a:solidFill>
              <a:schemeClr val="tx1"/>
            </a:solidFill>
          </a:ln>
        </p:spPr>
        <p:style>
          <a:lnRef idx="1">
            <a:schemeClr val="accent1"/>
          </a:lnRef>
          <a:fillRef idx="0">
            <a:schemeClr val="accent1"/>
          </a:fillRef>
          <a:effectRef idx="0">
            <a:schemeClr val="accent1"/>
          </a:effectRef>
          <a:fontRef idx="minor"/>
        </p:style>
        <p:txBody>
          <a:bodyPr/>
          <a:lstStyle/>
          <a:p>
            <a:endParaRPr lang="fr-FR" sz="1200"/>
          </a:p>
        </p:txBody>
      </p:sp>
      <p:sp>
        <p:nvSpPr>
          <p:cNvPr id="9" name="ZoneTexte 32">
            <a:extLst>
              <a:ext uri="{FF2B5EF4-FFF2-40B4-BE49-F238E27FC236}">
                <a16:creationId xmlns:a16="http://schemas.microsoft.com/office/drawing/2014/main" id="{EBBFB3AA-402C-C845-A4B7-EE9E400DC6C4}"/>
              </a:ext>
            </a:extLst>
          </p:cNvPr>
          <p:cNvSpPr txBox="1"/>
          <p:nvPr/>
        </p:nvSpPr>
        <p:spPr>
          <a:xfrm>
            <a:off x="1338372" y="4683471"/>
            <a:ext cx="9895879" cy="703654"/>
          </a:xfrm>
          <a:prstGeom prst="rect">
            <a:avLst/>
          </a:prstGeom>
          <a:noFill/>
          <a:ln w="25400">
            <a:solidFill>
              <a:srgbClr val="E51F36"/>
            </a:solidFill>
          </a:ln>
        </p:spPr>
        <p:txBody>
          <a:bodyPr wrap="squar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50000"/>
              </a:lnSpc>
            </a:pPr>
            <a:r>
              <a:rPr lang="fr-FR" sz="1400" b="1" dirty="0">
                <a:latin typeface="Marianne" panose="02000000000000000000" pitchFamily="2" charset="0"/>
                <a:cs typeface="Calibri" panose="020F0502020204030204" pitchFamily="34" charset="0"/>
              </a:rPr>
              <a:t>Différentes caractérisations d’un même objet ou d’une même notion s’enrichissant mutuellement permettent aux élèves de </a:t>
            </a:r>
            <a:r>
              <a:rPr lang="fr-FR" sz="1400" b="1" dirty="0">
                <a:solidFill>
                  <a:srgbClr val="E51F36"/>
                </a:solidFill>
                <a:latin typeface="Marianne" panose="02000000000000000000" pitchFamily="2" charset="0"/>
                <a:cs typeface="Calibri" panose="020F0502020204030204" pitchFamily="34" charset="0"/>
              </a:rPr>
              <a:t>passer du regard ordinaire porté sur un dessin au regard géométrique porté sur une figure</a:t>
            </a:r>
            <a:r>
              <a:rPr lang="fr-FR" sz="1400" b="1" dirty="0">
                <a:latin typeface="Marianne" panose="02000000000000000000" pitchFamily="2" charset="0"/>
                <a:cs typeface="Calibri" panose="020F0502020204030204" pitchFamily="34" charset="0"/>
              </a:rPr>
              <a:t>.</a:t>
            </a:r>
            <a:endParaRPr lang="fr-FR" sz="1400" b="1" dirty="0">
              <a:latin typeface="Calibri" panose="020F0502020204030204" pitchFamily="34" charset="0"/>
              <a:cs typeface="Calibri" panose="020F0502020204030204" pitchFamily="34" charset="0"/>
            </a:endParaRPr>
          </a:p>
        </p:txBody>
      </p:sp>
      <p:sp>
        <p:nvSpPr>
          <p:cNvPr id="10" name="ZoneTexte 33">
            <a:extLst>
              <a:ext uri="{FF2B5EF4-FFF2-40B4-BE49-F238E27FC236}">
                <a16:creationId xmlns:a16="http://schemas.microsoft.com/office/drawing/2014/main" id="{8F986FB9-FBDF-7046-AAA2-17A302AA8E8F}"/>
              </a:ext>
            </a:extLst>
          </p:cNvPr>
          <p:cNvSpPr txBox="1"/>
          <p:nvPr/>
        </p:nvSpPr>
        <p:spPr>
          <a:xfrm>
            <a:off x="7228146" y="5387125"/>
            <a:ext cx="4963854" cy="276999"/>
          </a:xfrm>
          <a:prstGeom prst="rect">
            <a:avLst/>
          </a:prstGeom>
          <a:noFill/>
        </p:spPr>
        <p:txBody>
          <a:bodyPr wrap="squar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200" i="1" dirty="0">
                <a:latin typeface="Calibri" panose="020F0502020204030204" pitchFamily="34" charset="0"/>
                <a:cs typeface="Calibri" panose="020F0502020204030204" pitchFamily="34" charset="0"/>
              </a:rPr>
              <a:t>Programmes reprenant les propos de Raymond Duval (2005)</a:t>
            </a:r>
            <a:endParaRPr lang="fr-FR" sz="1200" i="1" dirty="0"/>
          </a:p>
        </p:txBody>
      </p:sp>
      <p:sp>
        <p:nvSpPr>
          <p:cNvPr id="11" name="ZoneTexte 1">
            <a:extLst>
              <a:ext uri="{FF2B5EF4-FFF2-40B4-BE49-F238E27FC236}">
                <a16:creationId xmlns:a16="http://schemas.microsoft.com/office/drawing/2014/main" id="{3E368AFE-BB70-26A0-B6EC-1DB7FCDC1C2E}"/>
              </a:ext>
            </a:extLst>
          </p:cNvPr>
          <p:cNvSpPr txBox="1"/>
          <p:nvPr/>
        </p:nvSpPr>
        <p:spPr>
          <a:xfrm>
            <a:off x="1497985" y="3308227"/>
            <a:ext cx="3554026" cy="830997"/>
          </a:xfrm>
          <a:prstGeom prst="rect">
            <a:avLst/>
          </a:prstGeom>
          <a:solidFill>
            <a:srgbClr val="E51F36"/>
          </a:solid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1600" b="1" dirty="0">
                <a:solidFill>
                  <a:schemeClr val="bg1"/>
                </a:solidFill>
                <a:latin typeface="Calibri" panose="020F0502020204030204" pitchFamily="34" charset="0"/>
                <a:cs typeface="Calibri" panose="020F0502020204030204" pitchFamily="34" charset="0"/>
              </a:rPr>
              <a:t>Reconnaissance globale de la forme d’objets matériels que l’on peut manipuler</a:t>
            </a:r>
          </a:p>
        </p:txBody>
      </p:sp>
      <p:sp>
        <p:nvSpPr>
          <p:cNvPr id="12" name="ZoneTexte 2">
            <a:extLst>
              <a:ext uri="{FF2B5EF4-FFF2-40B4-BE49-F238E27FC236}">
                <a16:creationId xmlns:a16="http://schemas.microsoft.com/office/drawing/2014/main" id="{C021663B-EB73-CBA1-D12E-BF0E291CD20C}"/>
              </a:ext>
            </a:extLst>
          </p:cNvPr>
          <p:cNvSpPr txBox="1"/>
          <p:nvPr/>
        </p:nvSpPr>
        <p:spPr>
          <a:xfrm>
            <a:off x="7628163" y="3423613"/>
            <a:ext cx="3554026" cy="555457"/>
          </a:xfrm>
          <a:prstGeom prst="rect">
            <a:avLst/>
          </a:prstGeom>
          <a:solidFill>
            <a:srgbClr val="E51F36"/>
          </a:solidFill>
        </p:spPr>
        <p:txBody>
          <a:bodyPr wrap="square" rtlCol="0" anchor="ctr" anchorCtr="0">
            <a:no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1600" b="1" dirty="0">
                <a:solidFill>
                  <a:schemeClr val="bg1"/>
                </a:solidFill>
                <a:latin typeface="Calibri" panose="020F0502020204030204" pitchFamily="34" charset="0"/>
                <a:cs typeface="Calibri" panose="020F0502020204030204" pitchFamily="34" charset="0"/>
              </a:rPr>
              <a:t>Caractérisation d’objets idées définis par leur propriétés</a:t>
            </a:r>
          </a:p>
        </p:txBody>
      </p:sp>
      <p:sp>
        <p:nvSpPr>
          <p:cNvPr id="13" name="Flèche vers la droite 3">
            <a:extLst>
              <a:ext uri="{FF2B5EF4-FFF2-40B4-BE49-F238E27FC236}">
                <a16:creationId xmlns:a16="http://schemas.microsoft.com/office/drawing/2014/main" id="{0CCB227D-582A-6AAB-E495-1AD6532CC071}"/>
              </a:ext>
            </a:extLst>
          </p:cNvPr>
          <p:cNvSpPr/>
          <p:nvPr/>
        </p:nvSpPr>
        <p:spPr>
          <a:xfrm>
            <a:off x="5052011" y="3160771"/>
            <a:ext cx="2576152" cy="1156024"/>
          </a:xfrm>
          <a:prstGeom prst="rightArrow">
            <a:avLst>
              <a:gd name="adj1" fmla="val 50000"/>
              <a:gd name="adj2" fmla="val 32290"/>
            </a:avLst>
          </a:prstGeom>
          <a:noFill/>
          <a:ln>
            <a:solidFill>
              <a:srgbClr val="E51F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r-FR" sz="1600" dirty="0">
                <a:solidFill>
                  <a:srgbClr val="E51F36"/>
                </a:solidFill>
                <a:latin typeface="Calibri" panose="020F0502020204030204" pitchFamily="34" charset="0"/>
                <a:cs typeface="Calibri" panose="020F0502020204030204" pitchFamily="34" charset="0"/>
              </a:rPr>
              <a:t>Enrichissement progressif du regard sur les figures</a:t>
            </a:r>
          </a:p>
        </p:txBody>
      </p:sp>
      <p:sp>
        <p:nvSpPr>
          <p:cNvPr id="14" name="ZoneTexte 7">
            <a:extLst>
              <a:ext uri="{FF2B5EF4-FFF2-40B4-BE49-F238E27FC236}">
                <a16:creationId xmlns:a16="http://schemas.microsoft.com/office/drawing/2014/main" id="{ECAA0AEC-FCD6-9AF4-883F-B4B726286D98}"/>
              </a:ext>
            </a:extLst>
          </p:cNvPr>
          <p:cNvSpPr txBox="1"/>
          <p:nvPr/>
        </p:nvSpPr>
        <p:spPr>
          <a:xfrm>
            <a:off x="1338372" y="5692614"/>
            <a:ext cx="9895879" cy="703654"/>
          </a:xfrm>
          <a:prstGeom prst="rect">
            <a:avLst/>
          </a:prstGeom>
          <a:noFill/>
          <a:ln w="25400">
            <a:solidFill>
              <a:srgbClr val="E51F36"/>
            </a:solidFill>
          </a:ln>
        </p:spPr>
        <p:txBody>
          <a:bodyPr wrap="squar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50000"/>
              </a:lnSpc>
            </a:pPr>
            <a:r>
              <a:rPr lang="fr-FR" sz="1400" b="1" dirty="0">
                <a:latin typeface="Marianne" panose="02000000000000000000" pitchFamily="2" charset="0"/>
                <a:cs typeface="Calibri" panose="020F0502020204030204" pitchFamily="34" charset="0"/>
              </a:rPr>
              <a:t>Un </a:t>
            </a:r>
            <a:r>
              <a:rPr lang="fr-FR" sz="1400" b="1" dirty="0">
                <a:solidFill>
                  <a:srgbClr val="E51F36"/>
                </a:solidFill>
                <a:latin typeface="Marianne" panose="02000000000000000000" pitchFamily="2" charset="0"/>
                <a:cs typeface="Calibri" panose="020F0502020204030204" pitchFamily="34" charset="0"/>
              </a:rPr>
              <a:t>jeu sur les contraintes de la situation, sur les supports et les instruments mis à disposition des élèves</a:t>
            </a:r>
            <a:r>
              <a:rPr lang="fr-FR" sz="1400" b="1" dirty="0">
                <a:latin typeface="Marianne" panose="02000000000000000000" pitchFamily="2" charset="0"/>
                <a:cs typeface="Calibri" panose="020F0502020204030204" pitchFamily="34" charset="0"/>
              </a:rPr>
              <a:t>, permet une évolution des procédures de traitement des problèmes et </a:t>
            </a:r>
            <a:r>
              <a:rPr lang="fr-FR" sz="1400" b="1" dirty="0">
                <a:solidFill>
                  <a:srgbClr val="E51F36"/>
                </a:solidFill>
                <a:latin typeface="Marianne" panose="02000000000000000000" pitchFamily="2" charset="0"/>
                <a:cs typeface="Calibri" panose="020F0502020204030204" pitchFamily="34" charset="0"/>
              </a:rPr>
              <a:t>un enrichissement des connaissances</a:t>
            </a:r>
            <a:r>
              <a:rPr lang="fr-FR" sz="1400" b="1" dirty="0">
                <a:latin typeface="Marianne" panose="02000000000000000000" pitchFamily="2" charset="0"/>
                <a:cs typeface="Calibri" panose="020F0502020204030204" pitchFamily="34" charset="0"/>
              </a:rPr>
              <a:t>.</a:t>
            </a:r>
            <a:endParaRPr lang="fr-FR" sz="14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619958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331445" y="546215"/>
            <a:ext cx="7990808" cy="2004786"/>
          </a:xfrm>
        </p:spPr>
        <p:txBody>
          <a:bodyPr>
            <a:normAutofit fontScale="92500" lnSpcReduction="20000"/>
          </a:bodyPr>
          <a:lstStyle/>
          <a:p>
            <a:pPr marL="0" lvl="0" indent="0">
              <a:buNone/>
            </a:pPr>
            <a:endParaRPr lang="fr-FR" dirty="0">
              <a:solidFill>
                <a:srgbClr val="FF0000"/>
              </a:solidFill>
            </a:endParaRPr>
          </a:p>
          <a:p>
            <a:pPr lvl="0"/>
            <a:r>
              <a:rPr lang="fr-FR" dirty="0"/>
              <a:t>Le raisonnement vu à partir </a:t>
            </a:r>
            <a:r>
              <a:rPr lang="fr-FR" i="1" dirty="0"/>
              <a:t>des </a:t>
            </a:r>
            <a:r>
              <a:rPr lang="fr-FR" i="1" dirty="0">
                <a:latin typeface="Calibri" panose="020F0502020204030204" pitchFamily="34" charset="0"/>
                <a:cs typeface="Calibri" panose="020F0502020204030204" pitchFamily="34" charset="0"/>
              </a:rPr>
              <a:t>Éléments </a:t>
            </a:r>
            <a:r>
              <a:rPr lang="fr-FR" dirty="0">
                <a:latin typeface="Calibri" panose="020F0502020204030204" pitchFamily="34" charset="0"/>
                <a:cs typeface="Calibri" panose="020F0502020204030204" pitchFamily="34" charset="0"/>
              </a:rPr>
              <a:t>d’Euclide : </a:t>
            </a:r>
          </a:p>
          <a:p>
            <a:pPr marL="0" lvl="0" indent="273050">
              <a:buNone/>
            </a:pPr>
            <a:r>
              <a:rPr lang="fr-FR" dirty="0">
                <a:latin typeface="Calibri" panose="020F0502020204030204" pitchFamily="34" charset="0"/>
                <a:cs typeface="Calibri" panose="020F0502020204030204" pitchFamily="34" charset="0"/>
              </a:rPr>
              <a:t>-Extrait de la proposition I1), autour de la construction d’un triangle équilatéral</a:t>
            </a:r>
          </a:p>
          <a:p>
            <a:pPr marL="0" lvl="0" indent="273050">
              <a:buNone/>
            </a:pPr>
            <a:r>
              <a:rPr lang="fr-FR" dirty="0">
                <a:latin typeface="Calibri" panose="020F0502020204030204" pitchFamily="34" charset="0"/>
                <a:cs typeface="Calibri" panose="020F0502020204030204" pitchFamily="34" charset="0"/>
              </a:rPr>
              <a:t>-Réflexion sur l’évolution du lexique et du discours en mathématiques (« droite finie » pour segment…)</a:t>
            </a:r>
            <a:endParaRPr lang="fr-FR" dirty="0"/>
          </a:p>
          <a:p>
            <a:endParaRPr lang="fr-FR" dirty="0"/>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lvl="0" indent="0">
              <a:buNone/>
            </a:pPr>
            <a:endParaRPr lang="fr-FR" dirty="0"/>
          </a:p>
        </p:txBody>
      </p:sp>
      <p:sp>
        <p:nvSpPr>
          <p:cNvPr id="4" name="ZoneTexte 3">
            <a:extLst>
              <a:ext uri="{FF2B5EF4-FFF2-40B4-BE49-F238E27FC236}">
                <a16:creationId xmlns:a16="http://schemas.microsoft.com/office/drawing/2014/main" id="{A761BB89-7D5C-4BAE-9B53-6BA2ED530D31}"/>
              </a:ext>
            </a:extLst>
          </p:cNvPr>
          <p:cNvSpPr txBox="1"/>
          <p:nvPr/>
        </p:nvSpPr>
        <p:spPr>
          <a:xfrm>
            <a:off x="5599519" y="0"/>
            <a:ext cx="5437209" cy="769441"/>
          </a:xfrm>
          <a:prstGeom prst="rect">
            <a:avLst/>
          </a:prstGeom>
          <a:noFill/>
        </p:spPr>
        <p:txBody>
          <a:bodyPr wrap="square" rtlCol="0">
            <a:spAutoFit/>
          </a:bodyPr>
          <a:lstStyle/>
          <a:p>
            <a:r>
              <a:rPr lang="fr-FR" sz="4400" dirty="0">
                <a:solidFill>
                  <a:srgbClr val="C00000"/>
                </a:solidFill>
              </a:rPr>
              <a:t>En mathématiques</a:t>
            </a:r>
          </a:p>
        </p:txBody>
      </p:sp>
      <p:pic>
        <p:nvPicPr>
          <p:cNvPr id="5" name="Image 4">
            <a:extLst>
              <a:ext uri="{FF2B5EF4-FFF2-40B4-BE49-F238E27FC236}">
                <a16:creationId xmlns:a16="http://schemas.microsoft.com/office/drawing/2014/main" id="{95D8D303-1C45-9DD1-A73A-9B6096074617}"/>
              </a:ext>
            </a:extLst>
          </p:cNvPr>
          <p:cNvPicPr>
            <a:picLocks noChangeAspect="1"/>
          </p:cNvPicPr>
          <p:nvPr/>
        </p:nvPicPr>
        <p:blipFill>
          <a:blip r:embed="rId2"/>
          <a:stretch>
            <a:fillRect/>
          </a:stretch>
        </p:blipFill>
        <p:spPr>
          <a:xfrm>
            <a:off x="1253771" y="1240555"/>
            <a:ext cx="1845265" cy="5617445"/>
          </a:xfrm>
          <a:prstGeom prst="rect">
            <a:avLst/>
          </a:prstGeom>
        </p:spPr>
      </p:pic>
      <p:pic>
        <p:nvPicPr>
          <p:cNvPr id="7" name="Image 6">
            <a:extLst>
              <a:ext uri="{FF2B5EF4-FFF2-40B4-BE49-F238E27FC236}">
                <a16:creationId xmlns:a16="http://schemas.microsoft.com/office/drawing/2014/main" id="{E7107F0A-DE61-0055-AEFA-4DF949C303B1}"/>
              </a:ext>
            </a:extLst>
          </p:cNvPr>
          <p:cNvPicPr>
            <a:picLocks noChangeAspect="1"/>
          </p:cNvPicPr>
          <p:nvPr/>
        </p:nvPicPr>
        <p:blipFill>
          <a:blip r:embed="rId3"/>
          <a:stretch>
            <a:fillRect/>
          </a:stretch>
        </p:blipFill>
        <p:spPr>
          <a:xfrm>
            <a:off x="4039683" y="2842210"/>
            <a:ext cx="7449347" cy="3388291"/>
          </a:xfrm>
          <a:prstGeom prst="rect">
            <a:avLst/>
          </a:prstGeom>
        </p:spPr>
      </p:pic>
      <p:sp>
        <p:nvSpPr>
          <p:cNvPr id="9" name="ZoneTexte 8">
            <a:extLst>
              <a:ext uri="{FF2B5EF4-FFF2-40B4-BE49-F238E27FC236}">
                <a16:creationId xmlns:a16="http://schemas.microsoft.com/office/drawing/2014/main" id="{571BF4E6-4D13-40FC-2D1E-3C3423003E0C}"/>
              </a:ext>
            </a:extLst>
          </p:cNvPr>
          <p:cNvSpPr txBox="1"/>
          <p:nvPr/>
        </p:nvSpPr>
        <p:spPr>
          <a:xfrm>
            <a:off x="4941701" y="6311785"/>
            <a:ext cx="6095028" cy="369332"/>
          </a:xfrm>
          <a:prstGeom prst="rect">
            <a:avLst/>
          </a:prstGeom>
          <a:noFill/>
        </p:spPr>
        <p:txBody>
          <a:bodyPr wrap="square">
            <a:spAutoFit/>
          </a:bodyPr>
          <a:lstStyle/>
          <a:p>
            <a:r>
              <a:rPr lang="fr-FR" dirty="0"/>
              <a:t>http://remacle.org/bloodwolf/erudits/euclide/geometrie1.htm</a:t>
            </a:r>
          </a:p>
        </p:txBody>
      </p:sp>
    </p:spTree>
    <p:extLst>
      <p:ext uri="{BB962C8B-B14F-4D97-AF65-F5344CB8AC3E}">
        <p14:creationId xmlns:p14="http://schemas.microsoft.com/office/powerpoint/2010/main" val="23685448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900753" y="1071654"/>
            <a:ext cx="11291248" cy="5422333"/>
          </a:xfrm>
        </p:spPr>
        <p:txBody>
          <a:bodyPr>
            <a:normAutofit/>
          </a:bodyPr>
          <a:lstStyle/>
          <a:p>
            <a:pPr marL="0" lvl="0" indent="0">
              <a:buNone/>
            </a:pPr>
            <a:endParaRPr lang="fr-FR" dirty="0">
              <a:solidFill>
                <a:srgbClr val="FF0000"/>
              </a:solidFill>
            </a:endParaRPr>
          </a:p>
          <a:p>
            <a:r>
              <a:rPr lang="fr-FR" dirty="0"/>
              <a:t>Numérations antiques pour mieux apprécier le caractère positionnel de notre système de numération décimale</a:t>
            </a:r>
          </a:p>
          <a:p>
            <a:pPr lvl="1"/>
            <a:r>
              <a:rPr lang="fr-FR" dirty="0"/>
              <a:t>La numération égyptienne</a:t>
            </a:r>
          </a:p>
          <a:p>
            <a:pPr lvl="1"/>
            <a:r>
              <a:rPr lang="fr-FR" dirty="0"/>
              <a:t>La numération babylonienne</a:t>
            </a:r>
          </a:p>
          <a:p>
            <a:pPr lvl="1"/>
            <a:r>
              <a:rPr lang="fr-FR" dirty="0"/>
              <a:t>La numération maya</a:t>
            </a:r>
          </a:p>
          <a:p>
            <a:pPr lvl="1"/>
            <a:r>
              <a:rPr lang="fr-FR" dirty="0"/>
              <a:t>La numération romaine</a:t>
            </a:r>
          </a:p>
          <a:p>
            <a:pPr lvl="1"/>
            <a:endParaRPr lang="fr-FR" dirty="0"/>
          </a:p>
          <a:p>
            <a:pPr marL="457200" lvl="1" indent="0">
              <a:buNone/>
            </a:pPr>
            <a:r>
              <a:rPr lang="fr-FR" dirty="0"/>
              <a:t>Mais surtout comment calculer avec ces numérations</a:t>
            </a:r>
          </a:p>
          <a:p>
            <a:pPr marL="0" indent="0">
              <a:buNone/>
            </a:pPr>
            <a:endParaRPr lang="fr-FR" dirty="0"/>
          </a:p>
          <a:p>
            <a:pPr marL="0" indent="0">
              <a:buNone/>
            </a:pPr>
            <a:endParaRPr lang="fr-FR" dirty="0"/>
          </a:p>
          <a:p>
            <a:pPr marL="0" indent="0">
              <a:buNone/>
            </a:pPr>
            <a:r>
              <a:rPr lang="fr-FR" dirty="0"/>
              <a:t>			</a:t>
            </a:r>
            <a:r>
              <a:rPr lang="fr-FR" dirty="0">
                <a:hlinkClick r:id="rId2"/>
              </a:rPr>
              <a:t>https://maths.ac-creteil.fr/IMG/pdf/7_brochure_historiques.pdf</a:t>
            </a:r>
            <a:endParaRPr lang="fr-FR" dirty="0"/>
          </a:p>
          <a:p>
            <a:pPr marL="0" indent="0">
              <a:buNone/>
            </a:pPr>
            <a:endParaRPr lang="fr-FR" dirty="0"/>
          </a:p>
          <a:p>
            <a:pPr marL="0" lvl="0" indent="0">
              <a:buNone/>
            </a:pPr>
            <a:endParaRPr lang="fr-FR" dirty="0"/>
          </a:p>
        </p:txBody>
      </p:sp>
      <p:sp>
        <p:nvSpPr>
          <p:cNvPr id="4" name="ZoneTexte 3">
            <a:extLst>
              <a:ext uri="{FF2B5EF4-FFF2-40B4-BE49-F238E27FC236}">
                <a16:creationId xmlns:a16="http://schemas.microsoft.com/office/drawing/2014/main" id="{A761BB89-7D5C-4BAE-9B53-6BA2ED530D31}"/>
              </a:ext>
            </a:extLst>
          </p:cNvPr>
          <p:cNvSpPr txBox="1"/>
          <p:nvPr/>
        </p:nvSpPr>
        <p:spPr>
          <a:xfrm>
            <a:off x="5599519" y="0"/>
            <a:ext cx="5427871" cy="769441"/>
          </a:xfrm>
          <a:prstGeom prst="rect">
            <a:avLst/>
          </a:prstGeom>
          <a:noFill/>
        </p:spPr>
        <p:txBody>
          <a:bodyPr wrap="square" rtlCol="0">
            <a:spAutoFit/>
          </a:bodyPr>
          <a:lstStyle/>
          <a:p>
            <a:r>
              <a:rPr lang="fr-FR" sz="4400" dirty="0">
                <a:solidFill>
                  <a:srgbClr val="C00000"/>
                </a:solidFill>
              </a:rPr>
              <a:t>En mathématiques</a:t>
            </a:r>
          </a:p>
        </p:txBody>
      </p:sp>
    </p:spTree>
    <p:extLst>
      <p:ext uri="{BB962C8B-B14F-4D97-AF65-F5344CB8AC3E}">
        <p14:creationId xmlns:p14="http://schemas.microsoft.com/office/powerpoint/2010/main" val="34417172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900753" y="388963"/>
            <a:ext cx="11291248" cy="1090386"/>
          </a:xfrm>
        </p:spPr>
        <p:txBody>
          <a:bodyPr>
            <a:normAutofit fontScale="92500" lnSpcReduction="20000"/>
          </a:bodyPr>
          <a:lstStyle/>
          <a:p>
            <a:pPr marL="0" lvl="0" indent="0">
              <a:buNone/>
            </a:pPr>
            <a:endParaRPr lang="fr-FR" dirty="0">
              <a:solidFill>
                <a:srgbClr val="FF0000"/>
              </a:solidFill>
            </a:endParaRPr>
          </a:p>
          <a:p>
            <a:r>
              <a:rPr lang="fr-FR" dirty="0"/>
              <a:t>Nombres et proportions pour revisiter les fractions</a:t>
            </a:r>
          </a:p>
          <a:p>
            <a:pPr marL="0" indent="0">
              <a:buNone/>
            </a:pPr>
            <a:r>
              <a:rPr lang="fr-FR" dirty="0"/>
              <a:t>			Fractions babyloniennes</a:t>
            </a:r>
          </a:p>
          <a:p>
            <a:pPr marL="0" indent="0">
              <a:buNone/>
            </a:pPr>
            <a:endParaRPr lang="fr-FR" dirty="0"/>
          </a:p>
          <a:p>
            <a:pPr marL="0" indent="0">
              <a:buNone/>
            </a:pPr>
            <a:endParaRPr lang="fr-FR" dirty="0"/>
          </a:p>
          <a:p>
            <a:pPr marL="0" indent="0">
              <a:buNone/>
            </a:pPr>
            <a:endParaRPr lang="fr-FR" dirty="0"/>
          </a:p>
          <a:p>
            <a:pPr marL="0" lvl="0" indent="0">
              <a:buNone/>
            </a:pPr>
            <a:endParaRPr lang="fr-FR" dirty="0"/>
          </a:p>
        </p:txBody>
      </p:sp>
      <p:sp>
        <p:nvSpPr>
          <p:cNvPr id="4" name="ZoneTexte 3">
            <a:extLst>
              <a:ext uri="{FF2B5EF4-FFF2-40B4-BE49-F238E27FC236}">
                <a16:creationId xmlns:a16="http://schemas.microsoft.com/office/drawing/2014/main" id="{A761BB89-7D5C-4BAE-9B53-6BA2ED530D31}"/>
              </a:ext>
            </a:extLst>
          </p:cNvPr>
          <p:cNvSpPr txBox="1"/>
          <p:nvPr/>
        </p:nvSpPr>
        <p:spPr>
          <a:xfrm>
            <a:off x="5599520" y="0"/>
            <a:ext cx="5482462" cy="769441"/>
          </a:xfrm>
          <a:prstGeom prst="rect">
            <a:avLst/>
          </a:prstGeom>
          <a:noFill/>
        </p:spPr>
        <p:txBody>
          <a:bodyPr wrap="square" rtlCol="0">
            <a:spAutoFit/>
          </a:bodyPr>
          <a:lstStyle/>
          <a:p>
            <a:r>
              <a:rPr lang="fr-FR" sz="4400" dirty="0">
                <a:solidFill>
                  <a:srgbClr val="C00000"/>
                </a:solidFill>
              </a:rPr>
              <a:t>En mathématiques</a:t>
            </a:r>
          </a:p>
        </p:txBody>
      </p:sp>
      <p:pic>
        <p:nvPicPr>
          <p:cNvPr id="5" name="Image 4">
            <a:extLst>
              <a:ext uri="{FF2B5EF4-FFF2-40B4-BE49-F238E27FC236}">
                <a16:creationId xmlns:a16="http://schemas.microsoft.com/office/drawing/2014/main" id="{7F09F8ED-4220-25F5-F874-D0AFDE5FEBA1}"/>
              </a:ext>
            </a:extLst>
          </p:cNvPr>
          <p:cNvPicPr>
            <a:picLocks noChangeAspect="1"/>
          </p:cNvPicPr>
          <p:nvPr/>
        </p:nvPicPr>
        <p:blipFill>
          <a:blip r:embed="rId2"/>
          <a:stretch>
            <a:fillRect/>
          </a:stretch>
        </p:blipFill>
        <p:spPr>
          <a:xfrm>
            <a:off x="2318033" y="2120533"/>
            <a:ext cx="9635842" cy="3337292"/>
          </a:xfrm>
          <a:prstGeom prst="rect">
            <a:avLst/>
          </a:prstGeom>
        </p:spPr>
      </p:pic>
      <p:sp>
        <p:nvSpPr>
          <p:cNvPr id="7" name="ZoneTexte 6">
            <a:extLst>
              <a:ext uri="{FF2B5EF4-FFF2-40B4-BE49-F238E27FC236}">
                <a16:creationId xmlns:a16="http://schemas.microsoft.com/office/drawing/2014/main" id="{FA591A5D-1194-1A45-EFA7-4F80E23CA4A4}"/>
              </a:ext>
            </a:extLst>
          </p:cNvPr>
          <p:cNvSpPr txBox="1"/>
          <p:nvPr/>
        </p:nvSpPr>
        <p:spPr>
          <a:xfrm>
            <a:off x="2143307" y="6099009"/>
            <a:ext cx="9526941" cy="646331"/>
          </a:xfrm>
          <a:prstGeom prst="rect">
            <a:avLst/>
          </a:prstGeom>
          <a:noFill/>
        </p:spPr>
        <p:txBody>
          <a:bodyPr wrap="square">
            <a:spAutoFit/>
          </a:bodyPr>
          <a:lstStyle/>
          <a:p>
            <a:r>
              <a:rPr lang="fr-FR" dirty="0">
                <a:hlinkClick r:id="rId3"/>
              </a:rPr>
              <a:t>http://col71-louisaragon.ac-dijon.fr/IMG/pdf_les_fractions_d_avant-hier_a_aujourd_hui.pdf</a:t>
            </a:r>
            <a:endParaRPr lang="fr-FR" dirty="0"/>
          </a:p>
          <a:p>
            <a:endParaRPr lang="fr-FR" dirty="0"/>
          </a:p>
        </p:txBody>
      </p:sp>
    </p:spTree>
    <p:extLst>
      <p:ext uri="{BB962C8B-B14F-4D97-AF65-F5344CB8AC3E}">
        <p14:creationId xmlns:p14="http://schemas.microsoft.com/office/powerpoint/2010/main" val="9473872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F3347B6-C931-4F41-90B5-B7F5541BE26A}"/>
              </a:ext>
            </a:extLst>
          </p:cNvPr>
          <p:cNvSpPr>
            <a:spLocks noGrp="1"/>
          </p:cNvSpPr>
          <p:nvPr>
            <p:ph type="title"/>
          </p:nvPr>
        </p:nvSpPr>
        <p:spPr/>
        <p:txBody>
          <a:bodyPr/>
          <a:lstStyle/>
          <a:p>
            <a:r>
              <a:rPr lang="fr-FR" dirty="0"/>
              <a:t>Déroulé de la présentation</a:t>
            </a:r>
          </a:p>
        </p:txBody>
      </p:sp>
      <p:sp>
        <p:nvSpPr>
          <p:cNvPr id="3" name="Espace réservé du contenu 2">
            <a:extLst>
              <a:ext uri="{FF2B5EF4-FFF2-40B4-BE49-F238E27FC236}">
                <a16:creationId xmlns:a16="http://schemas.microsoft.com/office/drawing/2014/main" id="{A2AF9FAF-61B2-4310-BBA8-D48E183AAAA4}"/>
              </a:ext>
            </a:extLst>
          </p:cNvPr>
          <p:cNvSpPr>
            <a:spLocks noGrp="1"/>
          </p:cNvSpPr>
          <p:nvPr>
            <p:ph idx="1"/>
          </p:nvPr>
        </p:nvSpPr>
        <p:spPr/>
        <p:txBody>
          <a:bodyPr/>
          <a:lstStyle/>
          <a:p>
            <a:r>
              <a:rPr lang="fr-FR" dirty="0"/>
              <a:t>Le projet pédagogique et ses objectifs </a:t>
            </a:r>
          </a:p>
          <a:p>
            <a:r>
              <a:rPr lang="fr-FR" dirty="0"/>
              <a:t>La mise en œuvre </a:t>
            </a:r>
          </a:p>
          <a:p>
            <a:r>
              <a:rPr lang="fr-FR"/>
              <a:t>Les ressources</a:t>
            </a:r>
            <a:endParaRPr lang="fr-FR" dirty="0"/>
          </a:p>
          <a:p>
            <a:pPr marL="0" indent="0">
              <a:buNone/>
            </a:pPr>
            <a:endParaRPr lang="fr-FR" dirty="0"/>
          </a:p>
        </p:txBody>
      </p:sp>
    </p:spTree>
    <p:extLst>
      <p:ext uri="{BB962C8B-B14F-4D97-AF65-F5344CB8AC3E}">
        <p14:creationId xmlns:p14="http://schemas.microsoft.com/office/powerpoint/2010/main" val="4593893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900753" y="388962"/>
            <a:ext cx="4043996" cy="3105559"/>
          </a:xfrm>
        </p:spPr>
        <p:txBody>
          <a:bodyPr>
            <a:normAutofit/>
          </a:bodyPr>
          <a:lstStyle/>
          <a:p>
            <a:pPr marL="0" lvl="0" indent="0">
              <a:buNone/>
            </a:pPr>
            <a:endParaRPr lang="fr-FR" dirty="0">
              <a:solidFill>
                <a:srgbClr val="FF0000"/>
              </a:solidFill>
            </a:endParaRPr>
          </a:p>
          <a:p>
            <a:r>
              <a:rPr lang="fr-FR" dirty="0"/>
              <a:t>Nombres et proportions pour revisiter les fractions</a:t>
            </a:r>
          </a:p>
          <a:p>
            <a:pPr marL="0" indent="0">
              <a:buNone/>
            </a:pPr>
            <a:r>
              <a:rPr lang="fr-FR" dirty="0"/>
              <a:t>	Fractions égyptiennes</a:t>
            </a:r>
          </a:p>
          <a:p>
            <a:pPr marL="0" indent="0">
              <a:buNone/>
            </a:pPr>
            <a:endParaRPr lang="fr-FR" dirty="0"/>
          </a:p>
          <a:p>
            <a:pPr marL="0" indent="0">
              <a:buNone/>
            </a:pPr>
            <a:endParaRPr lang="fr-FR" dirty="0"/>
          </a:p>
          <a:p>
            <a:pPr marL="0" indent="0">
              <a:buNone/>
            </a:pPr>
            <a:endParaRPr lang="fr-FR" dirty="0"/>
          </a:p>
          <a:p>
            <a:pPr marL="0" lvl="0" indent="0">
              <a:buNone/>
            </a:pPr>
            <a:endParaRPr lang="fr-FR" dirty="0"/>
          </a:p>
        </p:txBody>
      </p:sp>
      <p:sp>
        <p:nvSpPr>
          <p:cNvPr id="4" name="ZoneTexte 3">
            <a:extLst>
              <a:ext uri="{FF2B5EF4-FFF2-40B4-BE49-F238E27FC236}">
                <a16:creationId xmlns:a16="http://schemas.microsoft.com/office/drawing/2014/main" id="{A761BB89-7D5C-4BAE-9B53-6BA2ED530D31}"/>
              </a:ext>
            </a:extLst>
          </p:cNvPr>
          <p:cNvSpPr txBox="1"/>
          <p:nvPr/>
        </p:nvSpPr>
        <p:spPr>
          <a:xfrm>
            <a:off x="5599520" y="0"/>
            <a:ext cx="4779390" cy="769441"/>
          </a:xfrm>
          <a:prstGeom prst="rect">
            <a:avLst/>
          </a:prstGeom>
          <a:noFill/>
        </p:spPr>
        <p:txBody>
          <a:bodyPr wrap="square" rtlCol="0">
            <a:spAutoFit/>
          </a:bodyPr>
          <a:lstStyle/>
          <a:p>
            <a:r>
              <a:rPr lang="fr-FR" sz="4400" dirty="0">
                <a:solidFill>
                  <a:srgbClr val="C00000"/>
                </a:solidFill>
              </a:rPr>
              <a:t>En mathématiques</a:t>
            </a:r>
          </a:p>
        </p:txBody>
      </p:sp>
      <p:pic>
        <p:nvPicPr>
          <p:cNvPr id="6" name="Image 5">
            <a:extLst>
              <a:ext uri="{FF2B5EF4-FFF2-40B4-BE49-F238E27FC236}">
                <a16:creationId xmlns:a16="http://schemas.microsoft.com/office/drawing/2014/main" id="{D4598733-4867-D5CA-3CA9-2083517219C6}"/>
              </a:ext>
            </a:extLst>
          </p:cNvPr>
          <p:cNvPicPr>
            <a:picLocks noChangeAspect="1"/>
          </p:cNvPicPr>
          <p:nvPr/>
        </p:nvPicPr>
        <p:blipFill>
          <a:blip r:embed="rId2"/>
          <a:stretch>
            <a:fillRect/>
          </a:stretch>
        </p:blipFill>
        <p:spPr>
          <a:xfrm>
            <a:off x="5486419" y="0"/>
            <a:ext cx="6367758" cy="6858000"/>
          </a:xfrm>
          <a:prstGeom prst="rect">
            <a:avLst/>
          </a:prstGeom>
        </p:spPr>
      </p:pic>
    </p:spTree>
    <p:extLst>
      <p:ext uri="{BB962C8B-B14F-4D97-AF65-F5344CB8AC3E}">
        <p14:creationId xmlns:p14="http://schemas.microsoft.com/office/powerpoint/2010/main" val="11926654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900753" y="388962"/>
            <a:ext cx="2949046" cy="3105559"/>
          </a:xfrm>
        </p:spPr>
        <p:txBody>
          <a:bodyPr>
            <a:normAutofit/>
          </a:bodyPr>
          <a:lstStyle/>
          <a:p>
            <a:pPr marL="0" lvl="0" indent="0">
              <a:buNone/>
            </a:pPr>
            <a:endParaRPr lang="fr-FR" dirty="0">
              <a:solidFill>
                <a:srgbClr val="FF0000"/>
              </a:solidFill>
            </a:endParaRPr>
          </a:p>
          <a:p>
            <a:r>
              <a:rPr lang="fr-FR" dirty="0"/>
              <a:t>Nombres et proportions pour revisiter les fractions</a:t>
            </a:r>
          </a:p>
          <a:p>
            <a:pPr marL="0" indent="0">
              <a:buNone/>
            </a:pPr>
            <a:endParaRPr lang="fr-FR" dirty="0"/>
          </a:p>
          <a:p>
            <a:pPr marL="0" indent="0">
              <a:buNone/>
            </a:pPr>
            <a:r>
              <a:rPr lang="fr-FR" dirty="0"/>
              <a:t>Fractions grecques</a:t>
            </a:r>
          </a:p>
          <a:p>
            <a:pPr marL="0" indent="0">
              <a:buNone/>
            </a:pPr>
            <a:endParaRPr lang="fr-FR" dirty="0"/>
          </a:p>
          <a:p>
            <a:pPr marL="0" indent="0">
              <a:buNone/>
            </a:pPr>
            <a:endParaRPr lang="fr-FR" dirty="0"/>
          </a:p>
          <a:p>
            <a:pPr marL="0" indent="0">
              <a:buNone/>
            </a:pPr>
            <a:endParaRPr lang="fr-FR" dirty="0"/>
          </a:p>
          <a:p>
            <a:pPr marL="0" lvl="0" indent="0">
              <a:buNone/>
            </a:pPr>
            <a:endParaRPr lang="fr-FR" dirty="0"/>
          </a:p>
        </p:txBody>
      </p:sp>
      <p:sp>
        <p:nvSpPr>
          <p:cNvPr id="4" name="ZoneTexte 3">
            <a:extLst>
              <a:ext uri="{FF2B5EF4-FFF2-40B4-BE49-F238E27FC236}">
                <a16:creationId xmlns:a16="http://schemas.microsoft.com/office/drawing/2014/main" id="{A761BB89-7D5C-4BAE-9B53-6BA2ED530D31}"/>
              </a:ext>
            </a:extLst>
          </p:cNvPr>
          <p:cNvSpPr txBox="1"/>
          <p:nvPr/>
        </p:nvSpPr>
        <p:spPr>
          <a:xfrm>
            <a:off x="5599519" y="0"/>
            <a:ext cx="5455167" cy="769441"/>
          </a:xfrm>
          <a:prstGeom prst="rect">
            <a:avLst/>
          </a:prstGeom>
          <a:noFill/>
        </p:spPr>
        <p:txBody>
          <a:bodyPr wrap="square" rtlCol="0">
            <a:spAutoFit/>
          </a:bodyPr>
          <a:lstStyle/>
          <a:p>
            <a:r>
              <a:rPr lang="fr-FR" sz="4400" dirty="0">
                <a:solidFill>
                  <a:srgbClr val="C00000"/>
                </a:solidFill>
              </a:rPr>
              <a:t>En mathématiques</a:t>
            </a:r>
          </a:p>
        </p:txBody>
      </p:sp>
      <p:pic>
        <p:nvPicPr>
          <p:cNvPr id="5" name="Image 4">
            <a:extLst>
              <a:ext uri="{FF2B5EF4-FFF2-40B4-BE49-F238E27FC236}">
                <a16:creationId xmlns:a16="http://schemas.microsoft.com/office/drawing/2014/main" id="{F80DAAD8-A62F-E83C-8D01-84286D922593}"/>
              </a:ext>
            </a:extLst>
          </p:cNvPr>
          <p:cNvPicPr>
            <a:picLocks noChangeAspect="1"/>
          </p:cNvPicPr>
          <p:nvPr/>
        </p:nvPicPr>
        <p:blipFill>
          <a:blip r:embed="rId2"/>
          <a:stretch>
            <a:fillRect/>
          </a:stretch>
        </p:blipFill>
        <p:spPr>
          <a:xfrm>
            <a:off x="4344045" y="885279"/>
            <a:ext cx="7554103" cy="5664038"/>
          </a:xfrm>
          <a:prstGeom prst="rect">
            <a:avLst/>
          </a:prstGeom>
        </p:spPr>
      </p:pic>
    </p:spTree>
    <p:extLst>
      <p:ext uri="{BB962C8B-B14F-4D97-AF65-F5344CB8AC3E}">
        <p14:creationId xmlns:p14="http://schemas.microsoft.com/office/powerpoint/2010/main" val="38850405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508470" y="505447"/>
            <a:ext cx="8994540" cy="2290172"/>
          </a:xfrm>
        </p:spPr>
        <p:txBody>
          <a:bodyPr>
            <a:normAutofit/>
          </a:bodyPr>
          <a:lstStyle/>
          <a:p>
            <a:pPr marL="0" lvl="0" indent="0">
              <a:buNone/>
            </a:pPr>
            <a:endParaRPr lang="fr-FR" dirty="0">
              <a:solidFill>
                <a:srgbClr val="FF0000"/>
              </a:solidFill>
            </a:endParaRPr>
          </a:p>
          <a:p>
            <a:r>
              <a:rPr lang="fr-FR" dirty="0"/>
              <a:t>Nombres et proportions pour revisiter les fractions</a:t>
            </a:r>
          </a:p>
          <a:p>
            <a:pPr marL="0" indent="0">
              <a:buNone/>
            </a:pPr>
            <a:endParaRPr lang="fr-FR" dirty="0"/>
          </a:p>
          <a:p>
            <a:pPr marL="0" indent="0">
              <a:buNone/>
            </a:pPr>
            <a:r>
              <a:rPr lang="fr-FR" dirty="0"/>
              <a:t>		Fractions romaines</a:t>
            </a:r>
          </a:p>
          <a:p>
            <a:pPr marL="0" indent="0">
              <a:buNone/>
            </a:pPr>
            <a:endParaRPr lang="fr-FR" dirty="0"/>
          </a:p>
          <a:p>
            <a:pPr marL="0" indent="0">
              <a:buNone/>
            </a:pPr>
            <a:endParaRPr lang="fr-FR" dirty="0"/>
          </a:p>
          <a:p>
            <a:pPr marL="0" indent="0">
              <a:buNone/>
            </a:pPr>
            <a:endParaRPr lang="fr-FR" dirty="0"/>
          </a:p>
          <a:p>
            <a:pPr marL="0" lvl="0" indent="0">
              <a:buNone/>
            </a:pPr>
            <a:endParaRPr lang="fr-FR" dirty="0"/>
          </a:p>
        </p:txBody>
      </p:sp>
      <p:sp>
        <p:nvSpPr>
          <p:cNvPr id="4" name="ZoneTexte 3">
            <a:extLst>
              <a:ext uri="{FF2B5EF4-FFF2-40B4-BE49-F238E27FC236}">
                <a16:creationId xmlns:a16="http://schemas.microsoft.com/office/drawing/2014/main" id="{A761BB89-7D5C-4BAE-9B53-6BA2ED530D31}"/>
              </a:ext>
            </a:extLst>
          </p:cNvPr>
          <p:cNvSpPr txBox="1"/>
          <p:nvPr/>
        </p:nvSpPr>
        <p:spPr>
          <a:xfrm>
            <a:off x="5599519" y="0"/>
            <a:ext cx="5632587" cy="769441"/>
          </a:xfrm>
          <a:prstGeom prst="rect">
            <a:avLst/>
          </a:prstGeom>
          <a:noFill/>
        </p:spPr>
        <p:txBody>
          <a:bodyPr wrap="square" rtlCol="0">
            <a:spAutoFit/>
          </a:bodyPr>
          <a:lstStyle/>
          <a:p>
            <a:r>
              <a:rPr lang="fr-FR" sz="4400" dirty="0">
                <a:solidFill>
                  <a:srgbClr val="C00000"/>
                </a:solidFill>
              </a:rPr>
              <a:t>En mathématiques</a:t>
            </a:r>
          </a:p>
        </p:txBody>
      </p:sp>
      <p:pic>
        <p:nvPicPr>
          <p:cNvPr id="6" name="Image 5">
            <a:extLst>
              <a:ext uri="{FF2B5EF4-FFF2-40B4-BE49-F238E27FC236}">
                <a16:creationId xmlns:a16="http://schemas.microsoft.com/office/drawing/2014/main" id="{AF46ECEF-EA65-EE23-444E-9EF8C28FEFC9}"/>
              </a:ext>
            </a:extLst>
          </p:cNvPr>
          <p:cNvPicPr>
            <a:picLocks noChangeAspect="1"/>
          </p:cNvPicPr>
          <p:nvPr/>
        </p:nvPicPr>
        <p:blipFill>
          <a:blip r:embed="rId2"/>
          <a:stretch>
            <a:fillRect/>
          </a:stretch>
        </p:blipFill>
        <p:spPr>
          <a:xfrm>
            <a:off x="1380336" y="3017088"/>
            <a:ext cx="9602989" cy="3697035"/>
          </a:xfrm>
          <a:prstGeom prst="rect">
            <a:avLst/>
          </a:prstGeom>
        </p:spPr>
      </p:pic>
    </p:spTree>
    <p:extLst>
      <p:ext uri="{BB962C8B-B14F-4D97-AF65-F5344CB8AC3E}">
        <p14:creationId xmlns:p14="http://schemas.microsoft.com/office/powerpoint/2010/main" val="2473301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BC8FB13-210B-402A-95C0-EFF5EBC262FB}"/>
              </a:ext>
            </a:extLst>
          </p:cNvPr>
          <p:cNvSpPr>
            <a:spLocks noGrp="1"/>
          </p:cNvSpPr>
          <p:nvPr>
            <p:ph type="title"/>
          </p:nvPr>
        </p:nvSpPr>
        <p:spPr/>
        <p:txBody>
          <a:bodyPr/>
          <a:lstStyle/>
          <a:p>
            <a:r>
              <a:rPr lang="fr-FR" u="sng" dirty="0"/>
              <a:t>Mener une réflexion sur L’évaluation</a:t>
            </a:r>
          </a:p>
        </p:txBody>
      </p:sp>
      <p:sp>
        <p:nvSpPr>
          <p:cNvPr id="3" name="Espace réservé du contenu 2">
            <a:extLst>
              <a:ext uri="{FF2B5EF4-FFF2-40B4-BE49-F238E27FC236}">
                <a16:creationId xmlns:a16="http://schemas.microsoft.com/office/drawing/2014/main" id="{082CEDFB-3573-468B-90AB-C2226C4D6A70}"/>
              </a:ext>
            </a:extLst>
          </p:cNvPr>
          <p:cNvSpPr>
            <a:spLocks noGrp="1"/>
          </p:cNvSpPr>
          <p:nvPr>
            <p:ph idx="1"/>
          </p:nvPr>
        </p:nvSpPr>
        <p:spPr/>
        <p:txBody>
          <a:bodyPr>
            <a:normAutofit lnSpcReduction="10000"/>
          </a:bodyPr>
          <a:lstStyle/>
          <a:p>
            <a:pPr marL="0" indent="0">
              <a:buNone/>
            </a:pPr>
            <a:endParaRPr lang="fr-FR" dirty="0"/>
          </a:p>
          <a:p>
            <a:pPr lvl="0"/>
            <a:r>
              <a:rPr lang="fr-FR" dirty="0"/>
              <a:t>Motivation intrinsèque et sentiment d’auto détermination</a:t>
            </a:r>
          </a:p>
          <a:p>
            <a:pPr lvl="0"/>
            <a:r>
              <a:rPr lang="fr-FR" dirty="0"/>
              <a:t>Sentiment d’efficacité personnelle</a:t>
            </a:r>
          </a:p>
          <a:p>
            <a:pPr lvl="0"/>
            <a:r>
              <a:rPr lang="fr-FR" dirty="0"/>
              <a:t>Agir dans la zone proximale de développement : l’évaluation doit se situer dans la zone juste</a:t>
            </a:r>
          </a:p>
          <a:p>
            <a:pPr lvl="0"/>
            <a:r>
              <a:rPr lang="fr-FR" dirty="0"/>
              <a:t>Apprendre à pratiquer la rétrospection</a:t>
            </a:r>
          </a:p>
          <a:p>
            <a:pPr lvl="0"/>
            <a:r>
              <a:rPr lang="fr-FR" dirty="0"/>
              <a:t>Expliciter les acquis avec les démarches, les outils : « Qu’est-ce qui te permet de  … ? »</a:t>
            </a:r>
          </a:p>
          <a:p>
            <a:pPr lvl="0"/>
            <a:r>
              <a:rPr lang="fr-FR" dirty="0"/>
              <a:t>Evolution : Co évaluation puis auto évaluation =&gt; vers l’autonomie</a:t>
            </a:r>
          </a:p>
          <a:p>
            <a:endParaRPr lang="fr-FR" dirty="0"/>
          </a:p>
          <a:p>
            <a:endParaRPr lang="fr-FR" dirty="0"/>
          </a:p>
        </p:txBody>
      </p:sp>
    </p:spTree>
    <p:extLst>
      <p:ext uri="{BB962C8B-B14F-4D97-AF65-F5344CB8AC3E}">
        <p14:creationId xmlns:p14="http://schemas.microsoft.com/office/powerpoint/2010/main" val="15174962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B23C12E-07EB-42D9-8DA5-11DBE5F66D13}"/>
              </a:ext>
            </a:extLst>
          </p:cNvPr>
          <p:cNvSpPr>
            <a:spLocks noGrp="1"/>
          </p:cNvSpPr>
          <p:nvPr>
            <p:ph type="title"/>
          </p:nvPr>
        </p:nvSpPr>
        <p:spPr/>
        <p:txBody>
          <a:bodyPr>
            <a:normAutofit/>
          </a:bodyPr>
          <a:lstStyle/>
          <a:p>
            <a:r>
              <a:rPr lang="fr-FR" b="1" u="sng" dirty="0"/>
              <a:t> ressources </a:t>
            </a:r>
            <a:br>
              <a:rPr lang="fr-FR" dirty="0"/>
            </a:br>
            <a:endParaRPr lang="fr-FR" dirty="0"/>
          </a:p>
        </p:txBody>
      </p:sp>
      <p:sp>
        <p:nvSpPr>
          <p:cNvPr id="3" name="Espace réservé du contenu 2">
            <a:extLst>
              <a:ext uri="{FF2B5EF4-FFF2-40B4-BE49-F238E27FC236}">
                <a16:creationId xmlns:a16="http://schemas.microsoft.com/office/drawing/2014/main" id="{AF14D707-CED3-4850-98D4-3C8406235A71}"/>
              </a:ext>
            </a:extLst>
          </p:cNvPr>
          <p:cNvSpPr>
            <a:spLocks noGrp="1"/>
          </p:cNvSpPr>
          <p:nvPr>
            <p:ph idx="1"/>
          </p:nvPr>
        </p:nvSpPr>
        <p:spPr/>
        <p:txBody>
          <a:bodyPr/>
          <a:lstStyle/>
          <a:p>
            <a:r>
              <a:rPr lang="fr-FR" dirty="0">
                <a:hlinkClick r:id="rId2"/>
              </a:rPr>
              <a:t>Site académique des lettres -FCA</a:t>
            </a:r>
            <a:endParaRPr lang="fr-FR" dirty="0"/>
          </a:p>
          <a:p>
            <a:r>
              <a:rPr lang="fr-FR" dirty="0"/>
              <a:t>Eduscol : </a:t>
            </a:r>
          </a:p>
          <a:p>
            <a:pPr marL="0" indent="0">
              <a:buNone/>
            </a:pPr>
            <a:r>
              <a:rPr lang="fr-FR" dirty="0"/>
              <a:t>« </a:t>
            </a:r>
            <a:r>
              <a:rPr lang="fr-FR" dirty="0">
                <a:hlinkClick r:id="rId3"/>
              </a:rPr>
              <a:t>Espace et géométrie au cycle 3</a:t>
            </a:r>
            <a:r>
              <a:rPr lang="fr-FR" dirty="0"/>
              <a:t> » </a:t>
            </a:r>
          </a:p>
          <a:p>
            <a:pPr marL="0" indent="0">
              <a:buNone/>
            </a:pPr>
            <a:r>
              <a:rPr lang="fr-FR" dirty="0">
                <a:hlinkClick r:id="rId4"/>
              </a:rPr>
              <a:t>FCA Français et Culture Antique</a:t>
            </a:r>
            <a:r>
              <a:rPr lang="fr-FR" dirty="0"/>
              <a:t> </a:t>
            </a:r>
          </a:p>
          <a:p>
            <a:pPr marL="0" indent="0">
              <a:buNone/>
            </a:pPr>
            <a:r>
              <a:rPr lang="fr-FR" dirty="0">
                <a:hlinkClick r:id="rId5"/>
              </a:rPr>
              <a:t> Enseignement de l’écriture en C3</a:t>
            </a:r>
            <a:r>
              <a:rPr lang="fr-FR" dirty="0"/>
              <a:t> </a:t>
            </a:r>
          </a:p>
          <a:p>
            <a:pPr marL="0" indent="0">
              <a:buNone/>
            </a:pPr>
            <a:r>
              <a:rPr lang="fr-FR" dirty="0">
                <a:hlinkClick r:id="rId6"/>
              </a:rPr>
              <a:t>Fiches « lexique et culture</a:t>
            </a:r>
            <a:r>
              <a:rPr lang="fr-FR" dirty="0"/>
              <a:t> »</a:t>
            </a:r>
          </a:p>
          <a:p>
            <a:pPr marL="0" indent="0">
              <a:buNone/>
            </a:pPr>
            <a:r>
              <a:rPr lang="fr-FR" dirty="0">
                <a:hlinkClick r:id="rId7"/>
              </a:rPr>
              <a:t>Canopé, 52 méthodes pratiques pour enseigner</a:t>
            </a:r>
            <a:endParaRPr lang="fr-FR" dirty="0"/>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endParaRPr lang="fr-FR" dirty="0"/>
          </a:p>
        </p:txBody>
      </p:sp>
    </p:spTree>
    <p:extLst>
      <p:ext uri="{BB962C8B-B14F-4D97-AF65-F5344CB8AC3E}">
        <p14:creationId xmlns:p14="http://schemas.microsoft.com/office/powerpoint/2010/main" val="1020614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9AF9341-FF0E-420E-ABCE-C8D5DAC55CF4}"/>
              </a:ext>
            </a:extLst>
          </p:cNvPr>
          <p:cNvSpPr>
            <a:spLocks noGrp="1"/>
          </p:cNvSpPr>
          <p:nvPr>
            <p:ph type="title"/>
          </p:nvPr>
        </p:nvSpPr>
        <p:spPr/>
        <p:txBody>
          <a:bodyPr>
            <a:normAutofit fontScale="90000"/>
          </a:bodyPr>
          <a:lstStyle/>
          <a:p>
            <a:r>
              <a:rPr lang="fr-FR" b="1"/>
              <a:t>Les objectifs </a:t>
            </a:r>
            <a:br>
              <a:rPr lang="fr-FR" dirty="0"/>
            </a:br>
            <a:r>
              <a:rPr lang="fr-FR" u="sng" dirty="0"/>
              <a:t>Le projet s’inscrit dans les nouvelles mesures pour le collège</a:t>
            </a:r>
          </a:p>
        </p:txBody>
      </p:sp>
      <p:sp>
        <p:nvSpPr>
          <p:cNvPr id="3" name="Espace réservé du contenu 2">
            <a:extLst>
              <a:ext uri="{FF2B5EF4-FFF2-40B4-BE49-F238E27FC236}">
                <a16:creationId xmlns:a16="http://schemas.microsoft.com/office/drawing/2014/main" id="{4FF9EF25-C857-4BB8-93C4-B94929133382}"/>
              </a:ext>
            </a:extLst>
          </p:cNvPr>
          <p:cNvSpPr>
            <a:spLocks noGrp="1"/>
          </p:cNvSpPr>
          <p:nvPr>
            <p:ph idx="1"/>
          </p:nvPr>
        </p:nvSpPr>
        <p:spPr/>
        <p:txBody>
          <a:bodyPr/>
          <a:lstStyle/>
          <a:p>
            <a:r>
              <a:rPr lang="fr-FR" b="1" dirty="0"/>
              <a:t>« une action résolue en classes de CM1 et de CM2</a:t>
            </a:r>
            <a:r>
              <a:rPr lang="fr-FR" dirty="0"/>
              <a:t> afin d’inscrire dans le temps long l’acquisition des savoirs fondamentaux nécessaires à la réussite de chaque élève » </a:t>
            </a:r>
          </a:p>
          <a:p>
            <a:r>
              <a:rPr lang="fr-FR" dirty="0"/>
              <a:t>« Chaque élève bénéficiera d’une heure hebdomadaire de soutien ou d’approfondissement en mathématiques ou en français, autour des compétences clés, afin de remédier aux difficultés des plus fragiles et de cultiver l’excellence des plus à l’aise »</a:t>
            </a:r>
          </a:p>
          <a:p>
            <a:endParaRPr lang="fr-FR" dirty="0"/>
          </a:p>
          <a:p>
            <a:endParaRPr lang="fr-FR" dirty="0"/>
          </a:p>
        </p:txBody>
      </p:sp>
    </p:spTree>
    <p:extLst>
      <p:ext uri="{BB962C8B-B14F-4D97-AF65-F5344CB8AC3E}">
        <p14:creationId xmlns:p14="http://schemas.microsoft.com/office/powerpoint/2010/main" val="132896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69D2093-D2C7-48F0-B93A-CC303F38E0C0}"/>
              </a:ext>
            </a:extLst>
          </p:cNvPr>
          <p:cNvSpPr>
            <a:spLocks noGrp="1"/>
          </p:cNvSpPr>
          <p:nvPr>
            <p:ph type="title"/>
          </p:nvPr>
        </p:nvSpPr>
        <p:spPr/>
        <p:txBody>
          <a:bodyPr/>
          <a:lstStyle/>
          <a:p>
            <a:r>
              <a:rPr lang="fr-FR" u="sng" dirty="0"/>
              <a:t>Le projet s’inscrit dans le projet normand</a:t>
            </a:r>
          </a:p>
        </p:txBody>
      </p:sp>
      <p:sp>
        <p:nvSpPr>
          <p:cNvPr id="3" name="Espace réservé du contenu 2">
            <a:extLst>
              <a:ext uri="{FF2B5EF4-FFF2-40B4-BE49-F238E27FC236}">
                <a16:creationId xmlns:a16="http://schemas.microsoft.com/office/drawing/2014/main" id="{D6589A58-EAFB-4F11-9C10-333F321413DF}"/>
              </a:ext>
            </a:extLst>
          </p:cNvPr>
          <p:cNvSpPr>
            <a:spLocks noGrp="1"/>
          </p:cNvSpPr>
          <p:nvPr>
            <p:ph idx="1"/>
          </p:nvPr>
        </p:nvSpPr>
        <p:spPr/>
        <p:txBody>
          <a:bodyPr/>
          <a:lstStyle/>
          <a:p>
            <a:pPr marL="0" indent="0">
              <a:buNone/>
            </a:pPr>
            <a:r>
              <a:rPr lang="fr-FR" dirty="0"/>
              <a:t>Donner de l’ambition à nos élèves avec des supports culturels étrangers et ambitieux : </a:t>
            </a:r>
          </a:p>
          <a:p>
            <a:r>
              <a:rPr lang="fr-FR" dirty="0"/>
              <a:t>ouvrir les horizons </a:t>
            </a:r>
          </a:p>
          <a:p>
            <a:r>
              <a:rPr lang="fr-FR" dirty="0"/>
              <a:t>et se décentrer </a:t>
            </a:r>
          </a:p>
          <a:p>
            <a:r>
              <a:rPr lang="fr-FR" dirty="0"/>
              <a:t>Asseoir les fondamentaux en français et mathématiques</a:t>
            </a:r>
          </a:p>
          <a:p>
            <a:pPr marL="0" indent="0">
              <a:buNone/>
            </a:pPr>
            <a:endParaRPr lang="fr-FR" dirty="0"/>
          </a:p>
        </p:txBody>
      </p:sp>
    </p:spTree>
    <p:extLst>
      <p:ext uri="{BB962C8B-B14F-4D97-AF65-F5344CB8AC3E}">
        <p14:creationId xmlns:p14="http://schemas.microsoft.com/office/powerpoint/2010/main" val="27427222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AC0BE06-89A9-41AA-832C-7FA47542786F}"/>
              </a:ext>
            </a:extLst>
          </p:cNvPr>
          <p:cNvSpPr>
            <a:spLocks noGrp="1"/>
          </p:cNvSpPr>
          <p:nvPr>
            <p:ph type="title"/>
          </p:nvPr>
        </p:nvSpPr>
        <p:spPr/>
        <p:txBody>
          <a:bodyPr>
            <a:normAutofit fontScale="90000"/>
          </a:bodyPr>
          <a:lstStyle/>
          <a:p>
            <a:r>
              <a:rPr lang="fr-FR" b="1" u="sng" dirty="0"/>
              <a:t>Une pédagogie collaborative pour</a:t>
            </a:r>
            <a:br>
              <a:rPr lang="fr-FR" b="1" u="sng" dirty="0"/>
            </a:br>
            <a:r>
              <a:rPr lang="fr-FR" b="1" u="sng" dirty="0"/>
              <a:t>générer l’engagement </a:t>
            </a:r>
            <a:endParaRPr lang="fr-FR" dirty="0"/>
          </a:p>
        </p:txBody>
      </p:sp>
      <p:sp>
        <p:nvSpPr>
          <p:cNvPr id="3" name="Espace réservé du contenu 2">
            <a:extLst>
              <a:ext uri="{FF2B5EF4-FFF2-40B4-BE49-F238E27FC236}">
                <a16:creationId xmlns:a16="http://schemas.microsoft.com/office/drawing/2014/main" id="{F84632A8-D4BD-495A-8C05-319B8D0AABE4}"/>
              </a:ext>
            </a:extLst>
          </p:cNvPr>
          <p:cNvSpPr>
            <a:spLocks noGrp="1"/>
          </p:cNvSpPr>
          <p:nvPr>
            <p:ph idx="1"/>
          </p:nvPr>
        </p:nvSpPr>
        <p:spPr/>
        <p:txBody>
          <a:bodyPr/>
          <a:lstStyle/>
          <a:p>
            <a:r>
              <a:rPr lang="fr-FR" dirty="0"/>
              <a:t>Pédagogie de projet : pour engager les élèves, susciter la motivation du groupe</a:t>
            </a:r>
          </a:p>
          <a:p>
            <a:r>
              <a:rPr lang="fr-FR" dirty="0"/>
              <a:t>Un projet pour toute une classe </a:t>
            </a:r>
          </a:p>
          <a:p>
            <a:r>
              <a:rPr lang="fr-FR" dirty="0"/>
              <a:t>Une pratique se construit en équipe et en classe </a:t>
            </a:r>
          </a:p>
          <a:p>
            <a:r>
              <a:rPr lang="fr-FR" dirty="0"/>
              <a:t>Collaboration entre pairs : </a:t>
            </a:r>
          </a:p>
          <a:p>
            <a:pPr marL="0" lvl="0" indent="0">
              <a:buNone/>
            </a:pPr>
            <a:r>
              <a:rPr lang="fr-FR" dirty="0"/>
              <a:t>- Entre élèves du cycle et de la classe</a:t>
            </a:r>
          </a:p>
          <a:p>
            <a:pPr marL="0" lvl="0" indent="0">
              <a:buNone/>
            </a:pPr>
            <a:r>
              <a:rPr lang="fr-FR" dirty="0"/>
              <a:t>- Entre professeurs : investir les CEC et CC3</a:t>
            </a:r>
          </a:p>
          <a:p>
            <a:pPr lvl="0"/>
            <a:r>
              <a:rPr lang="fr-FR" dirty="0"/>
              <a:t>Enseignement explicite et différenciation</a:t>
            </a:r>
          </a:p>
          <a:p>
            <a:pPr marL="0" lvl="0" indent="0">
              <a:buNone/>
            </a:pPr>
            <a:endParaRPr lang="fr-FR" dirty="0"/>
          </a:p>
          <a:p>
            <a:endParaRPr lang="fr-FR" dirty="0"/>
          </a:p>
        </p:txBody>
      </p:sp>
    </p:spTree>
    <p:extLst>
      <p:ext uri="{BB962C8B-B14F-4D97-AF65-F5344CB8AC3E}">
        <p14:creationId xmlns:p14="http://schemas.microsoft.com/office/powerpoint/2010/main" val="7664029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9B090C7-A4E7-4CA5-B055-B5365250F1E7}"/>
              </a:ext>
            </a:extLst>
          </p:cNvPr>
          <p:cNvSpPr>
            <a:spLocks noGrp="1"/>
          </p:cNvSpPr>
          <p:nvPr>
            <p:ph type="title"/>
          </p:nvPr>
        </p:nvSpPr>
        <p:spPr/>
        <p:txBody>
          <a:bodyPr/>
          <a:lstStyle/>
          <a:p>
            <a:r>
              <a:rPr lang="fr-FR" b="1" u="sng" dirty="0"/>
              <a:t>FMCA ET L’ECOLE DU SOCLE </a:t>
            </a:r>
            <a:br>
              <a:rPr lang="fr-FR" dirty="0"/>
            </a:br>
            <a:endParaRPr lang="fr-FR" dirty="0"/>
          </a:p>
        </p:txBody>
      </p:sp>
      <p:sp>
        <p:nvSpPr>
          <p:cNvPr id="3" name="Espace réservé du contenu 2">
            <a:extLst>
              <a:ext uri="{FF2B5EF4-FFF2-40B4-BE49-F238E27FC236}">
                <a16:creationId xmlns:a16="http://schemas.microsoft.com/office/drawing/2014/main" id="{86D10D10-DACB-4B1D-B8C0-76CA1436E414}"/>
              </a:ext>
            </a:extLst>
          </p:cNvPr>
          <p:cNvSpPr>
            <a:spLocks noGrp="1"/>
          </p:cNvSpPr>
          <p:nvPr>
            <p:ph idx="1"/>
          </p:nvPr>
        </p:nvSpPr>
        <p:spPr/>
        <p:txBody>
          <a:bodyPr/>
          <a:lstStyle/>
          <a:p>
            <a:r>
              <a:rPr lang="fr-FR" dirty="0"/>
              <a:t>Niveaux : C3 CM1-CM2-6</a:t>
            </a:r>
            <a:r>
              <a:rPr lang="fr-FR" baseline="30000" dirty="0"/>
              <a:t>e</a:t>
            </a:r>
            <a:r>
              <a:rPr lang="fr-FR" dirty="0"/>
              <a:t> </a:t>
            </a:r>
          </a:p>
          <a:p>
            <a:r>
              <a:rPr lang="fr-FR" dirty="0"/>
              <a:t>Modalité : </a:t>
            </a:r>
            <a:r>
              <a:rPr lang="fr-FR" dirty="0" err="1"/>
              <a:t>co</a:t>
            </a:r>
            <a:r>
              <a:rPr lang="fr-FR" dirty="0"/>
              <a:t>-intervention à l’école et au collège du PLC et du PE (le mercredi ou pause méridienne) avec constitution de groupe de besoins pour différenciation en fluence</a:t>
            </a:r>
          </a:p>
          <a:p>
            <a:r>
              <a:rPr lang="fr-FR" dirty="0"/>
              <a:t>Horaires : 1h en français et 1 h en mathématiques par semaine</a:t>
            </a:r>
          </a:p>
          <a:p>
            <a:pPr marL="0" indent="0">
              <a:buNone/>
            </a:pPr>
            <a:endParaRPr lang="fr-FR" dirty="0"/>
          </a:p>
        </p:txBody>
      </p:sp>
    </p:spTree>
    <p:extLst>
      <p:ext uri="{BB962C8B-B14F-4D97-AF65-F5344CB8AC3E}">
        <p14:creationId xmlns:p14="http://schemas.microsoft.com/office/powerpoint/2010/main" val="26973238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6F22EDC-C2EE-4F2F-BBF5-566882A819C3}"/>
              </a:ext>
            </a:extLst>
          </p:cNvPr>
          <p:cNvSpPr>
            <a:spLocks noGrp="1"/>
          </p:cNvSpPr>
          <p:nvPr>
            <p:ph type="title"/>
          </p:nvPr>
        </p:nvSpPr>
        <p:spPr/>
        <p:txBody>
          <a:bodyPr/>
          <a:lstStyle/>
          <a:p>
            <a:r>
              <a:rPr lang="fr-FR" b="1" u="sng" dirty="0"/>
              <a:t>LES CONTENUS </a:t>
            </a:r>
            <a:br>
              <a:rPr lang="fr-FR" dirty="0"/>
            </a:br>
            <a:endParaRPr lang="fr-FR" dirty="0"/>
          </a:p>
        </p:txBody>
      </p:sp>
      <p:sp>
        <p:nvSpPr>
          <p:cNvPr id="3" name="Espace réservé du contenu 2">
            <a:extLst>
              <a:ext uri="{FF2B5EF4-FFF2-40B4-BE49-F238E27FC236}">
                <a16:creationId xmlns:a16="http://schemas.microsoft.com/office/drawing/2014/main" id="{366A16D0-6B08-48BD-A6F2-3B7CDA0E3781}"/>
              </a:ext>
            </a:extLst>
          </p:cNvPr>
          <p:cNvSpPr>
            <a:spLocks noGrp="1"/>
          </p:cNvSpPr>
          <p:nvPr>
            <p:ph idx="1"/>
          </p:nvPr>
        </p:nvSpPr>
        <p:spPr/>
        <p:txBody>
          <a:bodyPr>
            <a:normAutofit fontScale="85000" lnSpcReduction="10000"/>
          </a:bodyPr>
          <a:lstStyle/>
          <a:p>
            <a:r>
              <a:rPr lang="fr-FR" dirty="0"/>
              <a:t>Au cœur de Français et Culture antique</a:t>
            </a:r>
          </a:p>
          <a:p>
            <a:r>
              <a:rPr lang="fr-FR" dirty="0"/>
              <a:t>des supports riches et complexes qui sont des documents littéraires et artistiques antiques</a:t>
            </a:r>
          </a:p>
          <a:p>
            <a:r>
              <a:rPr lang="fr-FR" dirty="0"/>
              <a:t>Une réflexion et une appropriation d’un lexique varié </a:t>
            </a:r>
          </a:p>
          <a:p>
            <a:r>
              <a:rPr lang="fr-FR" dirty="0"/>
              <a:t>Une réflexion sur des textes porteurs de pensées différentes </a:t>
            </a:r>
          </a:p>
          <a:p>
            <a:r>
              <a:rPr lang="fr-FR" dirty="0"/>
              <a:t>Un croisement interdisciplinaire autour des savoirs fondamentaux, en particulier en lien avec les mathématiques tant du point de vue des notions (géométrie) que de leur histoire… antique.  Accent mis sur les enjeux discursifs de la discipline au-delà de son langage qualifié d’universel.</a:t>
            </a:r>
          </a:p>
          <a:p>
            <a:pPr marL="0" indent="0">
              <a:buNone/>
            </a:pPr>
            <a:endParaRPr lang="fr-FR" dirty="0"/>
          </a:p>
          <a:p>
            <a:pPr marL="0" indent="0">
              <a:buNone/>
            </a:pPr>
            <a:r>
              <a:rPr lang="fr-FR" dirty="0"/>
              <a:t>Entrainer le groupe dans un défi culturel</a:t>
            </a:r>
          </a:p>
          <a:p>
            <a:pPr marL="0" indent="0">
              <a:buNone/>
            </a:pPr>
            <a:r>
              <a:rPr lang="fr-FR" b="1" dirty="0"/>
              <a:t>Créer un événement</a:t>
            </a:r>
            <a:r>
              <a:rPr lang="fr-FR" dirty="0"/>
              <a:t> pour valoriser les productions des élèves en  FMCA en fin d’année</a:t>
            </a:r>
          </a:p>
          <a:p>
            <a:pPr marL="0" indent="0">
              <a:buNone/>
            </a:pPr>
            <a:endParaRPr lang="fr-FR" dirty="0"/>
          </a:p>
          <a:p>
            <a:endParaRPr lang="fr-FR" dirty="0"/>
          </a:p>
        </p:txBody>
      </p:sp>
    </p:spTree>
    <p:extLst>
      <p:ext uri="{BB962C8B-B14F-4D97-AF65-F5344CB8AC3E}">
        <p14:creationId xmlns:p14="http://schemas.microsoft.com/office/powerpoint/2010/main" val="30379549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16B499A-F0EE-4B66-BB0F-9E2C0414F7BA}"/>
              </a:ext>
            </a:extLst>
          </p:cNvPr>
          <p:cNvSpPr>
            <a:spLocks noGrp="1"/>
          </p:cNvSpPr>
          <p:nvPr>
            <p:ph type="title"/>
          </p:nvPr>
        </p:nvSpPr>
        <p:spPr/>
        <p:txBody>
          <a:bodyPr/>
          <a:lstStyle/>
          <a:p>
            <a:r>
              <a:rPr lang="fr-FR" dirty="0"/>
              <a:t>Animation de groupe en collaboration</a:t>
            </a:r>
          </a:p>
        </p:txBody>
      </p:sp>
      <p:sp>
        <p:nvSpPr>
          <p:cNvPr id="3" name="Espace réservé du contenu 2">
            <a:extLst>
              <a:ext uri="{FF2B5EF4-FFF2-40B4-BE49-F238E27FC236}">
                <a16:creationId xmlns:a16="http://schemas.microsoft.com/office/drawing/2014/main" id="{16D908C9-C5D5-4BEF-AC3D-0E399339E0C7}"/>
              </a:ext>
            </a:extLst>
          </p:cNvPr>
          <p:cNvSpPr>
            <a:spLocks noGrp="1"/>
          </p:cNvSpPr>
          <p:nvPr>
            <p:ph idx="1"/>
          </p:nvPr>
        </p:nvSpPr>
        <p:spPr/>
        <p:txBody>
          <a:bodyPr/>
          <a:lstStyle/>
          <a:p>
            <a:r>
              <a:rPr lang="fr-FR" dirty="0">
                <a:hlinkClick r:id="rId2"/>
              </a:rPr>
              <a:t>Galerie d’exposition</a:t>
            </a:r>
            <a:endParaRPr lang="fr-FR" dirty="0"/>
          </a:p>
          <a:p>
            <a:r>
              <a:rPr lang="fr-FR" dirty="0"/>
              <a:t>World café</a:t>
            </a:r>
          </a:p>
          <a:p>
            <a:r>
              <a:rPr lang="fr-FR" dirty="0"/>
              <a:t>Classe puzzle</a:t>
            </a:r>
          </a:p>
          <a:p>
            <a:endParaRPr lang="fr-FR" dirty="0"/>
          </a:p>
        </p:txBody>
      </p:sp>
    </p:spTree>
    <p:extLst>
      <p:ext uri="{BB962C8B-B14F-4D97-AF65-F5344CB8AC3E}">
        <p14:creationId xmlns:p14="http://schemas.microsoft.com/office/powerpoint/2010/main" val="4397391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0E5EF9A5-8C7C-4DCD-8FAB-136FDDEA0BE4}"/>
              </a:ext>
            </a:extLst>
          </p:cNvPr>
          <p:cNvSpPr>
            <a:spLocks noGrp="1"/>
          </p:cNvSpPr>
          <p:nvPr>
            <p:ph idx="1"/>
          </p:nvPr>
        </p:nvSpPr>
        <p:spPr/>
        <p:txBody>
          <a:bodyPr>
            <a:normAutofit fontScale="92500" lnSpcReduction="20000"/>
          </a:bodyPr>
          <a:lstStyle/>
          <a:p>
            <a:r>
              <a:rPr lang="fr-FR" b="1" u="sng" dirty="0"/>
              <a:t>Acquisition enrichissement du lexique et production de discours (écrit et oral)</a:t>
            </a:r>
            <a:endParaRPr lang="fr-FR" dirty="0"/>
          </a:p>
          <a:p>
            <a:r>
              <a:rPr lang="fr-FR" dirty="0"/>
              <a:t>La recherche lexicale et son investissement </a:t>
            </a:r>
          </a:p>
          <a:p>
            <a:r>
              <a:rPr lang="fr-FR" dirty="0"/>
              <a:t>Ecriture collaborative : posture réflexive et engagement dans le projet</a:t>
            </a:r>
          </a:p>
          <a:p>
            <a:r>
              <a:rPr lang="fr-FR" b="1" u="sng" dirty="0"/>
              <a:t>Lecture :</a:t>
            </a:r>
            <a:endParaRPr lang="fr-FR" dirty="0"/>
          </a:p>
          <a:p>
            <a:pPr lvl="0"/>
            <a:r>
              <a:rPr lang="fr-FR" dirty="0"/>
              <a:t>Le décodage par la lecture dans 3 langues possibles (français, latin et grec), la fluence </a:t>
            </a:r>
          </a:p>
          <a:p>
            <a:pPr lvl="0"/>
            <a:r>
              <a:rPr lang="fr-FR" dirty="0"/>
              <a:t>Lecture à voix haute de textes français et antiques</a:t>
            </a:r>
          </a:p>
          <a:p>
            <a:pPr lvl="0"/>
            <a:r>
              <a:rPr lang="fr-FR" dirty="0"/>
              <a:t>Lieu privilégié pour des lectures plus longues et pour la lecture documentaire (texte composite)</a:t>
            </a:r>
          </a:p>
          <a:p>
            <a:pPr lvl="0"/>
            <a:r>
              <a:rPr lang="fr-FR" dirty="0"/>
              <a:t>Lecture et compréhension (expérience Serge </a:t>
            </a:r>
            <a:r>
              <a:rPr lang="fr-FR" dirty="0" err="1"/>
              <a:t>Boimare</a:t>
            </a:r>
            <a:r>
              <a:rPr lang="fr-FR" dirty="0"/>
              <a:t>)</a:t>
            </a:r>
          </a:p>
          <a:p>
            <a:endParaRPr lang="fr-FR" dirty="0"/>
          </a:p>
        </p:txBody>
      </p:sp>
      <p:sp>
        <p:nvSpPr>
          <p:cNvPr id="2" name="ZoneTexte 1">
            <a:extLst>
              <a:ext uri="{FF2B5EF4-FFF2-40B4-BE49-F238E27FC236}">
                <a16:creationId xmlns:a16="http://schemas.microsoft.com/office/drawing/2014/main" id="{A375E1FB-BAD3-4552-B51D-1D9A5F287D78}"/>
              </a:ext>
            </a:extLst>
          </p:cNvPr>
          <p:cNvSpPr txBox="1"/>
          <p:nvPr/>
        </p:nvSpPr>
        <p:spPr>
          <a:xfrm>
            <a:off x="1885360" y="1010579"/>
            <a:ext cx="4779390" cy="769441"/>
          </a:xfrm>
          <a:prstGeom prst="rect">
            <a:avLst/>
          </a:prstGeom>
          <a:noFill/>
        </p:spPr>
        <p:txBody>
          <a:bodyPr wrap="square" rtlCol="0">
            <a:spAutoFit/>
          </a:bodyPr>
          <a:lstStyle/>
          <a:p>
            <a:r>
              <a:rPr lang="fr-FR" sz="4400" dirty="0">
                <a:solidFill>
                  <a:srgbClr val="C00000"/>
                </a:solidFill>
              </a:rPr>
              <a:t>En français</a:t>
            </a:r>
          </a:p>
        </p:txBody>
      </p:sp>
    </p:spTree>
    <p:extLst>
      <p:ext uri="{BB962C8B-B14F-4D97-AF65-F5344CB8AC3E}">
        <p14:creationId xmlns:p14="http://schemas.microsoft.com/office/powerpoint/2010/main" val="876319381"/>
      </p:ext>
    </p:extLst>
  </p:cSld>
  <p:clrMapOvr>
    <a:masterClrMapping/>
  </p:clrMapOvr>
</p:sld>
</file>

<file path=ppt/theme/theme1.xml><?xml version="1.0" encoding="utf-8"?>
<a:theme xmlns:a="http://schemas.openxmlformats.org/drawingml/2006/main" name="Badge">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docProps/app.xml><?xml version="1.0" encoding="utf-8"?>
<Properties xmlns="http://schemas.openxmlformats.org/officeDocument/2006/extended-properties" xmlns:vt="http://schemas.openxmlformats.org/officeDocument/2006/docPropsVTypes">
  <Template>TM10001106[[fn=Badge]]</Template>
  <TotalTime>370</TotalTime>
  <Words>1460</Words>
  <Application>Microsoft Office PowerPoint</Application>
  <PresentationFormat>Grand écran</PresentationFormat>
  <Paragraphs>172</Paragraphs>
  <Slides>24</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24</vt:i4>
      </vt:variant>
    </vt:vector>
  </HeadingPairs>
  <TitlesOfParts>
    <vt:vector size="30" baseType="lpstr">
      <vt:lpstr>Arial</vt:lpstr>
      <vt:lpstr>Calibri</vt:lpstr>
      <vt:lpstr>Gill Sans MT</vt:lpstr>
      <vt:lpstr>Impact</vt:lpstr>
      <vt:lpstr>Marianne</vt:lpstr>
      <vt:lpstr>Badge</vt:lpstr>
      <vt:lpstr>Français, Maths et Culture Antique en cycle 3 </vt:lpstr>
      <vt:lpstr>Déroulé de la présentation</vt:lpstr>
      <vt:lpstr>Les objectifs  Le projet s’inscrit dans les nouvelles mesures pour le collège</vt:lpstr>
      <vt:lpstr>Le projet s’inscrit dans le projet normand</vt:lpstr>
      <vt:lpstr>Une pédagogie collaborative pour générer l’engagement </vt:lpstr>
      <vt:lpstr>FMCA ET L’ECOLE DU SOCLE  </vt:lpstr>
      <vt:lpstr>LES CONTENUS  </vt:lpstr>
      <vt:lpstr>Animation de groupe en collaboration</vt:lpstr>
      <vt:lpstr>Présentation PowerPoint</vt:lpstr>
      <vt:lpstr>Acquisition enrichissement du lexique et production de discours (écrit et oral) </vt:lpstr>
      <vt:lpstr>Présentation PowerPoint</vt:lpstr>
      <vt:lpstr>Lecture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Mener une réflexion sur L’évaluation</vt:lpstr>
      <vt:lpstr> ressources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Français, Maths et Culture Antique</dc:title>
  <dc:creator>P-PERRINE ESTIENNE</dc:creator>
  <cp:lastModifiedBy>isabelle farieux-landaud</cp:lastModifiedBy>
  <cp:revision>50</cp:revision>
  <dcterms:created xsi:type="dcterms:W3CDTF">2023-01-07T15:37:44Z</dcterms:created>
  <dcterms:modified xsi:type="dcterms:W3CDTF">2023-01-30T05:30:57Z</dcterms:modified>
</cp:coreProperties>
</file>