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2"/>
  </p:notesMasterIdLst>
  <p:sldIdLst>
    <p:sldId id="379" r:id="rId5"/>
    <p:sldId id="364" r:id="rId6"/>
    <p:sldId id="373" r:id="rId7"/>
    <p:sldId id="374" r:id="rId8"/>
    <p:sldId id="363" r:id="rId9"/>
    <p:sldId id="380" r:id="rId10"/>
    <p:sldId id="368" r:id="rId11"/>
  </p:sldIdLst>
  <p:sldSz cx="12192000" cy="6858000"/>
  <p:notesSz cx="6799263" cy="9929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8" autoAdjust="0"/>
    <p:restoredTop sz="89239" autoAdjust="0"/>
  </p:normalViewPr>
  <p:slideViewPr>
    <p:cSldViewPr snapToGrid="0">
      <p:cViewPr varScale="1">
        <p:scale>
          <a:sx n="61" d="100"/>
          <a:sy n="61" d="100"/>
        </p:scale>
        <p:origin x="1020" y="72"/>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74" d="100"/>
          <a:sy n="74" d="100"/>
        </p:scale>
        <p:origin x="2469" y="3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1342" y="0"/>
            <a:ext cx="2946347" cy="498215"/>
          </a:xfrm>
          <a:prstGeom prst="rect">
            <a:avLst/>
          </a:prstGeom>
        </p:spPr>
        <p:txBody>
          <a:bodyPr vert="horz" lIns="91440" tIns="45720" rIns="91440" bIns="45720" rtlCol="0"/>
          <a:lstStyle>
            <a:lvl1pPr algn="r">
              <a:defRPr sz="1200"/>
            </a:lvl1pPr>
          </a:lstStyle>
          <a:p>
            <a:fld id="{387587D8-C49E-4D1E-BC7D-2C1248531BD0}" type="datetimeFigureOut">
              <a:rPr lang="fr-FR" smtClean="0"/>
              <a:t>30/11/2023</a:t>
            </a:fld>
            <a:endParaRPr lang="fr-FR"/>
          </a:p>
        </p:txBody>
      </p:sp>
      <p:sp>
        <p:nvSpPr>
          <p:cNvPr id="4" name="Espace réservé de l'image des diapositives 3"/>
          <p:cNvSpPr>
            <a:spLocks noGrp="1" noRot="1" noChangeAspect="1"/>
          </p:cNvSpPr>
          <p:nvPr>
            <p:ph type="sldImg" idx="2"/>
          </p:nvPr>
        </p:nvSpPr>
        <p:spPr>
          <a:xfrm>
            <a:off x="422275" y="1241425"/>
            <a:ext cx="5954713" cy="3351213"/>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927" y="4778722"/>
            <a:ext cx="5439410" cy="3909864"/>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31600"/>
            <a:ext cx="2946347" cy="498214"/>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1342" y="9431600"/>
            <a:ext cx="2946347" cy="498214"/>
          </a:xfrm>
          <a:prstGeom prst="rect">
            <a:avLst/>
          </a:prstGeom>
        </p:spPr>
        <p:txBody>
          <a:bodyPr vert="horz" lIns="91440" tIns="45720" rIns="91440" bIns="45720" rtlCol="0" anchor="b"/>
          <a:lstStyle>
            <a:lvl1pPr algn="r">
              <a:defRPr sz="1200"/>
            </a:lvl1pPr>
          </a:lstStyle>
          <a:p>
            <a:fld id="{2441B4F0-1D4A-40E7-922F-A82BB892AD6D}" type="slidenum">
              <a:rPr lang="fr-FR" smtClean="0"/>
              <a:t>‹N°›</a:t>
            </a:fld>
            <a:endParaRPr lang="fr-FR"/>
          </a:p>
        </p:txBody>
      </p:sp>
    </p:spTree>
    <p:extLst>
      <p:ext uri="{BB962C8B-B14F-4D97-AF65-F5344CB8AC3E}">
        <p14:creationId xmlns:p14="http://schemas.microsoft.com/office/powerpoint/2010/main" val="32333247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2441B4F0-1D4A-40E7-922F-A82BB892AD6D}" type="slidenum">
              <a:rPr lang="fr-FR" smtClean="0"/>
              <a:t>2</a:t>
            </a:fld>
            <a:endParaRPr lang="fr-FR"/>
          </a:p>
        </p:txBody>
      </p:sp>
    </p:spTree>
    <p:extLst>
      <p:ext uri="{BB962C8B-B14F-4D97-AF65-F5344CB8AC3E}">
        <p14:creationId xmlns:p14="http://schemas.microsoft.com/office/powerpoint/2010/main" val="106035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79927" y="4778721"/>
            <a:ext cx="5439410" cy="4766331"/>
          </a:xfrm>
        </p:spPr>
        <p:txBody>
          <a:bodyPr/>
          <a:lstStyle/>
          <a:p>
            <a:pPr>
              <a:tabLst>
                <a:tab pos="2689225" algn="ctr"/>
                <a:tab pos="3589338" algn="ctr"/>
                <a:tab pos="4487863" algn="ctr"/>
              </a:tabLst>
            </a:pPr>
            <a:r>
              <a:rPr lang="fr-FR" sz="700" b="0" i="0" u="none" strike="noStrike" dirty="0">
                <a:solidFill>
                  <a:srgbClr val="000000"/>
                </a:solidFill>
                <a:effectLst/>
                <a:latin typeface="Calibri" panose="020F0502020204030204" pitchFamily="34" charset="0"/>
              </a:rPr>
              <a:t>	 </a:t>
            </a:r>
            <a:r>
              <a:rPr lang="fr-FR" sz="700" dirty="0"/>
              <a:t> </a:t>
            </a:r>
            <a:r>
              <a:rPr lang="fr-FR" sz="700" dirty="0">
                <a:solidFill>
                  <a:srgbClr val="FF0000"/>
                </a:solidFill>
                <a:highlight>
                  <a:srgbClr val="FFFF00"/>
                </a:highlight>
              </a:rPr>
              <a:t>2022-2023</a:t>
            </a:r>
            <a:r>
              <a:rPr lang="fr-FR" sz="700" dirty="0"/>
              <a:t>	</a:t>
            </a:r>
            <a:r>
              <a:rPr lang="fr-FR" sz="700" b="0" i="0" u="none" strike="noStrike" dirty="0">
                <a:solidFill>
                  <a:srgbClr val="000000"/>
                </a:solidFill>
                <a:effectLst/>
                <a:latin typeface="Calibri" panose="020F0502020204030204" pitchFamily="34" charset="0"/>
              </a:rPr>
              <a:t>2021-2022</a:t>
            </a:r>
            <a:r>
              <a:rPr lang="fr-FR" sz="700" dirty="0"/>
              <a:t> 	</a:t>
            </a:r>
            <a:r>
              <a:rPr lang="fr-FR" sz="700" b="0" i="0" u="none" strike="noStrike" dirty="0">
                <a:solidFill>
                  <a:srgbClr val="000000"/>
                </a:solidFill>
                <a:effectLst/>
                <a:latin typeface="Calibri" panose="020F0502020204030204" pitchFamily="34" charset="0"/>
              </a:rPr>
              <a:t>2020-2021</a:t>
            </a:r>
            <a:r>
              <a:rPr lang="fr-FR" sz="700" dirty="0"/>
              <a:t> 	</a:t>
            </a:r>
            <a:r>
              <a:rPr lang="fr-FR" sz="700" b="0" i="0" u="none" strike="noStrike" dirty="0">
                <a:solidFill>
                  <a:srgbClr val="000000"/>
                </a:solidFill>
                <a:effectLst/>
                <a:latin typeface="Calibri" panose="020F0502020204030204" pitchFamily="34" charset="0"/>
              </a:rPr>
              <a:t>2019-2020</a:t>
            </a:r>
            <a:r>
              <a:rPr lang="fr-FR" sz="700" dirty="0"/>
              <a:t> </a:t>
            </a:r>
          </a:p>
          <a:p>
            <a:pPr>
              <a:tabLst>
                <a:tab pos="2689225" algn="ctr"/>
                <a:tab pos="3589338" algn="ctr"/>
                <a:tab pos="4487863" algn="ctr"/>
              </a:tabLst>
            </a:pPr>
            <a:r>
              <a:rPr lang="fr-FR" sz="700" b="0" i="0" u="none" strike="noStrike" dirty="0">
                <a:solidFill>
                  <a:srgbClr val="000000"/>
                </a:solidFill>
                <a:effectLst/>
                <a:latin typeface="Calibri" panose="020F0502020204030204" pitchFamily="34" charset="0"/>
              </a:rPr>
              <a:t>Nbre d’apprentis au 31/12</a:t>
            </a:r>
            <a:r>
              <a:rPr lang="fr-FR" sz="700" dirty="0"/>
              <a:t> 	4089	</a:t>
            </a:r>
            <a:r>
              <a:rPr lang="fr-FR" sz="700" b="0" i="0" u="none" strike="noStrike" dirty="0">
                <a:solidFill>
                  <a:srgbClr val="000000"/>
                </a:solidFill>
                <a:effectLst/>
                <a:latin typeface="Calibri" panose="020F0502020204030204" pitchFamily="34" charset="0"/>
              </a:rPr>
              <a:t>3935</a:t>
            </a:r>
            <a:r>
              <a:rPr lang="fr-FR" sz="700" dirty="0"/>
              <a:t> </a:t>
            </a:r>
            <a:r>
              <a:rPr lang="fr-FR" sz="700" b="0" i="0" u="none" strike="noStrike" dirty="0">
                <a:solidFill>
                  <a:srgbClr val="000000"/>
                </a:solidFill>
                <a:effectLst/>
                <a:latin typeface="Calibri" panose="020F0502020204030204" pitchFamily="34" charset="0"/>
              </a:rPr>
              <a:t> </a:t>
            </a:r>
            <a:r>
              <a:rPr lang="fr-FR" sz="700" dirty="0"/>
              <a:t> 	</a:t>
            </a:r>
            <a:r>
              <a:rPr lang="fr-FR" sz="700" b="0" i="0" u="none" strike="noStrike" dirty="0">
                <a:solidFill>
                  <a:srgbClr val="000000"/>
                </a:solidFill>
                <a:effectLst/>
                <a:latin typeface="Calibri" panose="020F0502020204030204" pitchFamily="34" charset="0"/>
              </a:rPr>
              <a:t>3918</a:t>
            </a:r>
            <a:r>
              <a:rPr lang="fr-FR" sz="700" dirty="0"/>
              <a:t> </a:t>
            </a:r>
            <a:r>
              <a:rPr lang="fr-FR" sz="700" b="0" i="0" u="none" strike="noStrike" dirty="0">
                <a:solidFill>
                  <a:srgbClr val="000000"/>
                </a:solidFill>
                <a:effectLst/>
                <a:latin typeface="Calibri" panose="020F0502020204030204" pitchFamily="34" charset="0"/>
              </a:rPr>
              <a:t> </a:t>
            </a:r>
            <a:r>
              <a:rPr lang="fr-FR" sz="700" dirty="0"/>
              <a:t> 	</a:t>
            </a:r>
            <a:r>
              <a:rPr lang="fr-FR" sz="700" b="0" i="0" u="none" strike="noStrike" dirty="0">
                <a:solidFill>
                  <a:srgbClr val="000000"/>
                </a:solidFill>
                <a:effectLst/>
                <a:latin typeface="Calibri" panose="020F0502020204030204" pitchFamily="34" charset="0"/>
              </a:rPr>
              <a:t>3815</a:t>
            </a:r>
            <a:r>
              <a:rPr lang="fr-FR" sz="700" dirty="0"/>
              <a:t> </a:t>
            </a:r>
            <a:r>
              <a:rPr lang="fr-FR" sz="700" b="0" i="0" u="none" strike="noStrike" dirty="0">
                <a:solidFill>
                  <a:srgbClr val="000000"/>
                </a:solidFill>
                <a:effectLst/>
                <a:latin typeface="Calibri" panose="020F0502020204030204" pitchFamily="34" charset="0"/>
              </a:rPr>
              <a:t> </a:t>
            </a:r>
            <a:r>
              <a:rPr lang="fr-FR" sz="700" dirty="0"/>
              <a:t> </a:t>
            </a:r>
            <a:r>
              <a:rPr lang="fr-FR" sz="700" b="0" i="0" u="none" strike="noStrike" dirty="0">
                <a:solidFill>
                  <a:srgbClr val="000000"/>
                </a:solidFill>
                <a:effectLst/>
                <a:latin typeface="Calibri" panose="020F0502020204030204" pitchFamily="34" charset="0"/>
              </a:rPr>
              <a:t>  </a:t>
            </a:r>
          </a:p>
          <a:p>
            <a:pPr>
              <a:tabLst>
                <a:tab pos="2689225" algn="ctr"/>
                <a:tab pos="3589338" algn="ctr"/>
                <a:tab pos="4487863" algn="ctr"/>
              </a:tabLst>
            </a:pPr>
            <a:r>
              <a:rPr lang="fr-FR" sz="700" b="0" i="0" u="none" strike="noStrike" dirty="0">
                <a:solidFill>
                  <a:srgbClr val="000000"/>
                </a:solidFill>
                <a:effectLst/>
                <a:latin typeface="Calibri" panose="020F0502020204030204" pitchFamily="34" charset="0"/>
              </a:rPr>
              <a:t> </a:t>
            </a:r>
            <a:r>
              <a:rPr lang="fr-FR" sz="700" b="0" i="0" u="none" strike="noStrike" dirty="0" err="1">
                <a:solidFill>
                  <a:srgbClr val="000000"/>
                </a:solidFill>
                <a:effectLst/>
                <a:latin typeface="Calibri" panose="020F0502020204030204" pitchFamily="34" charset="0"/>
              </a:rPr>
              <a:t>Dt</a:t>
            </a:r>
            <a:r>
              <a:rPr lang="fr-FR" sz="700" b="0" i="0" u="none" strike="noStrike" dirty="0">
                <a:solidFill>
                  <a:srgbClr val="000000"/>
                </a:solidFill>
                <a:effectLst/>
                <a:latin typeface="Calibri" panose="020F0502020204030204" pitchFamily="34" charset="0"/>
              </a:rPr>
              <a:t> accompagnés au titre du handicap</a:t>
            </a:r>
            <a:r>
              <a:rPr lang="fr-FR" sz="700" dirty="0"/>
              <a:t> 	488	</a:t>
            </a:r>
            <a:r>
              <a:rPr lang="fr-FR" sz="700" b="0" i="0" u="none" strike="noStrike" dirty="0">
                <a:solidFill>
                  <a:srgbClr val="000000"/>
                </a:solidFill>
                <a:effectLst/>
                <a:latin typeface="Calibri" panose="020F0502020204030204" pitchFamily="34" charset="0"/>
              </a:rPr>
              <a:t>395</a:t>
            </a:r>
            <a:r>
              <a:rPr lang="fr-FR" sz="700" dirty="0"/>
              <a:t> 	2</a:t>
            </a:r>
            <a:r>
              <a:rPr lang="fr-FR" sz="700" b="0" i="0" u="none" strike="noStrike" dirty="0">
                <a:solidFill>
                  <a:srgbClr val="000000"/>
                </a:solidFill>
                <a:effectLst/>
                <a:latin typeface="Calibri" panose="020F0502020204030204" pitchFamily="34" charset="0"/>
              </a:rPr>
              <a:t>66	</a:t>
            </a:r>
            <a:r>
              <a:rPr lang="fr-FR" sz="700" dirty="0"/>
              <a:t>2</a:t>
            </a:r>
            <a:r>
              <a:rPr lang="fr-FR" sz="700" b="0" i="0" u="none" strike="noStrike" dirty="0">
                <a:solidFill>
                  <a:srgbClr val="000000"/>
                </a:solidFill>
                <a:effectLst/>
                <a:latin typeface="Calibri" panose="020F0502020204030204" pitchFamily="34" charset="0"/>
              </a:rPr>
              <a:t>15</a:t>
            </a:r>
            <a:r>
              <a:rPr lang="fr-FR" sz="700" dirty="0"/>
              <a:t> </a:t>
            </a:r>
            <a:r>
              <a:rPr lang="fr-FR" sz="700" b="0" i="0" u="none" strike="noStrike" dirty="0">
                <a:solidFill>
                  <a:srgbClr val="000000"/>
                </a:solidFill>
                <a:effectLst/>
                <a:latin typeface="Calibri" panose="020F0502020204030204" pitchFamily="34" charset="0"/>
              </a:rPr>
              <a:t>   </a:t>
            </a:r>
          </a:p>
          <a:p>
            <a:pPr>
              <a:tabLst>
                <a:tab pos="2689225" algn="ctr"/>
                <a:tab pos="3589338" algn="ctr"/>
                <a:tab pos="4487863" algn="ctr"/>
              </a:tabLst>
            </a:pPr>
            <a:r>
              <a:rPr lang="fr-FR" sz="700" b="0" i="0" u="none" strike="noStrike" dirty="0">
                <a:solidFill>
                  <a:srgbClr val="000000"/>
                </a:solidFill>
                <a:effectLst/>
                <a:latin typeface="Calibri" panose="020F0502020204030204" pitchFamily="34" charset="0"/>
              </a:rPr>
              <a:t> </a:t>
            </a:r>
            <a:r>
              <a:rPr lang="fr-FR" sz="700" b="0" i="0" u="none" strike="noStrike" dirty="0" err="1">
                <a:solidFill>
                  <a:srgbClr val="000000"/>
                </a:solidFill>
                <a:effectLst/>
                <a:latin typeface="Calibri" panose="020F0502020204030204" pitchFamily="34" charset="0"/>
              </a:rPr>
              <a:t>Dt</a:t>
            </a:r>
            <a:r>
              <a:rPr lang="fr-FR" sz="700" b="0" i="0" u="none" strike="noStrike" dirty="0">
                <a:solidFill>
                  <a:srgbClr val="000000"/>
                </a:solidFill>
                <a:effectLst/>
                <a:latin typeface="Calibri" panose="020F0502020204030204" pitchFamily="34" charset="0"/>
              </a:rPr>
              <a:t> RQTH acquise et en cours</a:t>
            </a:r>
            <a:r>
              <a:rPr lang="fr-FR" sz="700" dirty="0"/>
              <a:t> 	68	</a:t>
            </a:r>
            <a:r>
              <a:rPr lang="fr-FR" sz="700" b="0" i="0" u="none" strike="noStrike" dirty="0">
                <a:solidFill>
                  <a:srgbClr val="000000"/>
                </a:solidFill>
                <a:effectLst/>
                <a:latin typeface="Calibri" panose="020F0502020204030204" pitchFamily="34" charset="0"/>
              </a:rPr>
              <a:t>64</a:t>
            </a:r>
            <a:r>
              <a:rPr lang="fr-FR" sz="700" dirty="0"/>
              <a:t> </a:t>
            </a:r>
            <a:r>
              <a:rPr lang="fr-FR" sz="700" b="0" i="0" u="none" strike="noStrike" dirty="0">
                <a:solidFill>
                  <a:srgbClr val="000000"/>
                </a:solidFill>
                <a:effectLst/>
                <a:latin typeface="Calibri" panose="020F0502020204030204" pitchFamily="34" charset="0"/>
              </a:rPr>
              <a:t>	54</a:t>
            </a:r>
            <a:r>
              <a:rPr lang="fr-FR" sz="700" dirty="0"/>
              <a:t> </a:t>
            </a:r>
            <a:r>
              <a:rPr lang="fr-FR" sz="700" b="0" i="0" u="none" strike="noStrike" dirty="0">
                <a:solidFill>
                  <a:srgbClr val="000000"/>
                </a:solidFill>
                <a:effectLst/>
                <a:latin typeface="Calibri" panose="020F0502020204030204" pitchFamily="34" charset="0"/>
              </a:rPr>
              <a:t>	43</a:t>
            </a:r>
          </a:p>
          <a:p>
            <a:pPr>
              <a:tabLst>
                <a:tab pos="2689225" algn="ctr"/>
                <a:tab pos="3589338" algn="ctr"/>
                <a:tab pos="4487863" algn="ctr"/>
              </a:tabLst>
            </a:pPr>
            <a:endParaRPr lang="fr-FR" sz="700" b="0" i="0" u="none" strike="noStrike" dirty="0">
              <a:solidFill>
                <a:srgbClr val="000000"/>
              </a:solidFill>
              <a:effectLst/>
              <a:latin typeface="Calibri" panose="020F0502020204030204" pitchFamily="34" charset="0"/>
            </a:endParaRPr>
          </a:p>
          <a:p>
            <a:pPr>
              <a:tabLst>
                <a:tab pos="2689225" algn="ctr"/>
                <a:tab pos="3589338" algn="ctr"/>
                <a:tab pos="4487863" algn="ctr"/>
              </a:tabLst>
            </a:pPr>
            <a:r>
              <a:rPr lang="fr-FR" sz="700" b="0" i="0" u="none" strike="noStrike" dirty="0">
                <a:solidFill>
                  <a:srgbClr val="000000"/>
                </a:solidFill>
                <a:effectLst/>
                <a:latin typeface="Calibri" panose="020F0502020204030204" pitchFamily="34" charset="0"/>
              </a:rPr>
              <a:t>Entre 2021-2022 et 2020-2021 : </a:t>
            </a:r>
          </a:p>
          <a:p>
            <a:pPr>
              <a:tabLst>
                <a:tab pos="2689225" algn="ctr"/>
                <a:tab pos="3589338" algn="ctr"/>
                <a:tab pos="4487863" algn="ctr"/>
              </a:tabLst>
            </a:pPr>
            <a:r>
              <a:rPr lang="fr-FR" sz="700" dirty="0"/>
              <a:t> </a:t>
            </a:r>
            <a:r>
              <a:rPr lang="fr-FR" sz="700" b="0" i="0" u="none" strike="noStrike" dirty="0">
                <a:solidFill>
                  <a:srgbClr val="000000"/>
                </a:solidFill>
                <a:effectLst/>
                <a:latin typeface="Calibri" panose="020F0502020204030204" pitchFamily="34" charset="0"/>
              </a:rPr>
              <a:t>   </a:t>
            </a:r>
            <a:r>
              <a:rPr lang="fr-FR" sz="700" b="0" i="0" u="none" strike="noStrike" dirty="0" err="1">
                <a:solidFill>
                  <a:srgbClr val="000000"/>
                </a:solidFill>
                <a:effectLst/>
                <a:latin typeface="Calibri" panose="020F0502020204030204" pitchFamily="34" charset="0"/>
              </a:rPr>
              <a:t>Dt</a:t>
            </a:r>
            <a:r>
              <a:rPr lang="fr-FR" sz="700" b="0" i="0" u="none" strike="noStrike" dirty="0">
                <a:solidFill>
                  <a:srgbClr val="000000"/>
                </a:solidFill>
                <a:effectLst/>
                <a:latin typeface="Calibri" panose="020F0502020204030204" pitchFamily="34" charset="0"/>
              </a:rPr>
              <a:t> accompagnés au titre du handicap</a:t>
            </a:r>
            <a:r>
              <a:rPr lang="fr-FR" sz="700" dirty="0"/>
              <a:t> </a:t>
            </a:r>
            <a:r>
              <a:rPr lang="fr-FR" sz="700" b="0" i="0" u="none" strike="noStrike" dirty="0">
                <a:solidFill>
                  <a:srgbClr val="000000"/>
                </a:solidFill>
                <a:effectLst/>
                <a:latin typeface="Calibri" panose="020F0502020204030204" pitchFamily="34" charset="0"/>
              </a:rPr>
              <a:t>+ 48%</a:t>
            </a:r>
            <a:r>
              <a:rPr lang="fr-FR" sz="700" dirty="0"/>
              <a:t> </a:t>
            </a:r>
          </a:p>
          <a:p>
            <a:pPr>
              <a:tabLst>
                <a:tab pos="2689225" algn="ctr"/>
                <a:tab pos="3589338" algn="ctr"/>
                <a:tab pos="4487863" algn="ctr"/>
              </a:tabLst>
            </a:pPr>
            <a:r>
              <a:rPr lang="fr-FR" sz="700" dirty="0"/>
              <a:t>Entre 2022-2023 et 2021-2022 :</a:t>
            </a:r>
          </a:p>
          <a:p>
            <a:pPr>
              <a:tabLst>
                <a:tab pos="2689225" algn="ctr"/>
                <a:tab pos="3589338" algn="ctr"/>
                <a:tab pos="4487863" algn="ctr"/>
              </a:tabLst>
            </a:pPr>
            <a:r>
              <a:rPr lang="fr-FR" sz="700" dirty="0"/>
              <a:t>    </a:t>
            </a:r>
            <a:r>
              <a:rPr lang="fr-FR" sz="700" dirty="0" err="1"/>
              <a:t>Dt</a:t>
            </a:r>
            <a:r>
              <a:rPr lang="fr-FR" sz="700" dirty="0"/>
              <a:t> accompagnés au titre du handicap +24%</a:t>
            </a:r>
          </a:p>
          <a:p>
            <a:pPr>
              <a:tabLst>
                <a:tab pos="2689225" algn="ctr"/>
                <a:tab pos="3589338" algn="ctr"/>
                <a:tab pos="4487863" algn="ctr"/>
              </a:tabLst>
            </a:pPr>
            <a:endParaRPr lang="fr-FR" sz="900" dirty="0"/>
          </a:p>
          <a:p>
            <a:pPr>
              <a:tabLst>
                <a:tab pos="2689225" algn="ctr"/>
                <a:tab pos="3589338" algn="ctr"/>
                <a:tab pos="4487863" algn="ctr"/>
              </a:tabLst>
            </a:pPr>
            <a:r>
              <a:rPr lang="fr-FR" sz="900" dirty="0"/>
              <a:t>• Information générale : les apprentis ont connaissance de mon rôle en tant que référente handicap ors du 1er accueil collectif, du positionnement individuel, du passage dans les classes, de l’’affichage, du site internet…)</a:t>
            </a:r>
          </a:p>
          <a:p>
            <a:pPr>
              <a:tabLst>
                <a:tab pos="2689225" algn="ctr"/>
                <a:tab pos="3589338" algn="ctr"/>
                <a:tab pos="4487863" algn="ctr"/>
              </a:tabLst>
            </a:pPr>
            <a:r>
              <a:rPr lang="fr-FR" sz="900" dirty="0"/>
              <a:t>•	Repérage : il est initié le plus tôt possible via structures </a:t>
            </a:r>
            <a:r>
              <a:rPr lang="fr-FR" sz="900" dirty="0" err="1"/>
              <a:t>medico-sociales</a:t>
            </a:r>
            <a:r>
              <a:rPr lang="fr-FR" sz="900" dirty="0"/>
              <a:t>, le pole accompagnement en charge des positionnements individuels</a:t>
            </a:r>
          </a:p>
          <a:p>
            <a:pPr>
              <a:tabLst>
                <a:tab pos="2689225" algn="ctr"/>
                <a:tab pos="3589338" algn="ctr"/>
                <a:tab pos="4487863" algn="ctr"/>
              </a:tabLst>
            </a:pPr>
            <a:r>
              <a:rPr lang="fr-FR" sz="900" dirty="0"/>
              <a:t>• 1ers contacts : ils sont  établis au fil de l’eau dès information d’une situation de handicap</a:t>
            </a:r>
          </a:p>
          <a:p>
            <a:pPr>
              <a:tabLst>
                <a:tab pos="2689225" algn="ctr"/>
                <a:tab pos="3589338" algn="ctr"/>
                <a:tab pos="4487863" algn="ctr"/>
              </a:tabLst>
            </a:pPr>
            <a:r>
              <a:rPr lang="fr-FR" sz="900" dirty="0"/>
              <a:t>Analyse des besoins : je reçois la personne en entretien avec les éléments relatifs à sa santé dans le cadre de ma mission de référent handicap seule ou avec Alfeph dans le cadre de la ressource handicap </a:t>
            </a:r>
          </a:p>
          <a:p>
            <a:pPr>
              <a:tabLst>
                <a:tab pos="2689225" algn="ctr"/>
                <a:tab pos="3589338" algn="ctr"/>
                <a:tab pos="4487863" algn="ctr"/>
              </a:tabLst>
            </a:pPr>
            <a:r>
              <a:rPr lang="fr-FR" sz="900" dirty="0"/>
              <a:t>• Aménagements pédagogiques : sensibilisation des équipes pédagogiques et éducatives, préconisations, sollicitation de mise en place des compensations</a:t>
            </a:r>
          </a:p>
          <a:p>
            <a:pPr>
              <a:tabLst>
                <a:tab pos="2689225" algn="ctr"/>
                <a:tab pos="3589338" algn="ctr"/>
                <a:tab pos="4487863" algn="ctr"/>
              </a:tabLst>
            </a:pPr>
            <a:r>
              <a:rPr lang="fr-FR" sz="900" dirty="0"/>
              <a:t>• Aménagements/lien avec l’entreprise : de même,  une analyse des difficultés est réalisée et c’est Alfeph qui se charge du lien et de la sensibilisation du collectif de travail et montage de dossier d’aide relative à l'intégration de l’apprenti </a:t>
            </a:r>
          </a:p>
          <a:p>
            <a:pPr>
              <a:tabLst>
                <a:tab pos="2689225" algn="ctr"/>
                <a:tab pos="3589338" algn="ctr"/>
                <a:tab pos="4487863" algn="ctr"/>
              </a:tabLst>
            </a:pPr>
            <a:r>
              <a:rPr lang="fr-FR" sz="900" dirty="0"/>
              <a:t>• Suivi en cours de formation : des points réguliers à travers des entretiens permettent de réajuster les adaptations mais aussi des liens avec les équipes pédagogiques et des échanges par mail ou SMS avec les apprentis permettent de répondre à des besoins également</a:t>
            </a:r>
          </a:p>
          <a:p>
            <a:pPr>
              <a:tabLst>
                <a:tab pos="2689225" algn="ctr"/>
                <a:tab pos="3589338" algn="ctr"/>
                <a:tab pos="4487863" algn="ctr"/>
              </a:tabLst>
            </a:pPr>
            <a:r>
              <a:rPr lang="fr-FR" sz="900" dirty="0"/>
              <a:t>• inscription examens : j’accompagne chaque jeune qui le souhaite à la complétude du dossier de demande d’aménagements, à la recherche des adaptations les plus pertinentes au regard des besoins et des pratiques,  information des équipes administratives sur l’inscription à l’examen en tant que situation de handicap, lien avec les responsables d’unités pédagogiques pour la mise en place lors des examens blancs, aide au recours en cas de besoin, </a:t>
            </a:r>
          </a:p>
          <a:p>
            <a:pPr>
              <a:tabLst>
                <a:tab pos="2689225" algn="ctr"/>
                <a:tab pos="3589338" algn="ctr"/>
                <a:tab pos="4487863" algn="ctr"/>
              </a:tabLst>
            </a:pPr>
            <a:r>
              <a:rPr lang="fr-FR" sz="900" dirty="0"/>
              <a:t>• Suivi post formation : en amont, de la fin du contrat, les poursuites de formation sont évoquées comme la recherche d’emploi direct, des relais sont passes avec Alfeph notamment ou CAP EMPLOI ou la mission locale</a:t>
            </a:r>
          </a:p>
          <a:p>
            <a:pPr>
              <a:tabLst>
                <a:tab pos="2689225" algn="ctr"/>
                <a:tab pos="3589338" algn="ctr"/>
                <a:tab pos="4487863" algn="ctr"/>
              </a:tabLst>
            </a:pPr>
            <a:endParaRPr lang="fr-FR" dirty="0"/>
          </a:p>
        </p:txBody>
      </p:sp>
      <p:sp>
        <p:nvSpPr>
          <p:cNvPr id="4" name="Espace réservé du numéro de diapositive 3"/>
          <p:cNvSpPr>
            <a:spLocks noGrp="1"/>
          </p:cNvSpPr>
          <p:nvPr>
            <p:ph type="sldNum" sz="quarter" idx="5"/>
          </p:nvPr>
        </p:nvSpPr>
        <p:spPr/>
        <p:txBody>
          <a:bodyPr/>
          <a:lstStyle/>
          <a:p>
            <a:fld id="{2441B4F0-1D4A-40E7-922F-A82BB892AD6D}" type="slidenum">
              <a:rPr lang="fr-FR" smtClean="0"/>
              <a:t>5</a:t>
            </a:fld>
            <a:endParaRPr lang="fr-FR"/>
          </a:p>
        </p:txBody>
      </p:sp>
    </p:spTree>
    <p:extLst>
      <p:ext uri="{BB962C8B-B14F-4D97-AF65-F5344CB8AC3E}">
        <p14:creationId xmlns:p14="http://schemas.microsoft.com/office/powerpoint/2010/main" val="10792093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i="0" dirty="0">
                <a:solidFill>
                  <a:srgbClr val="3A3A3A"/>
                </a:solidFill>
                <a:effectLst/>
                <a:latin typeface="Montserrat" panose="00000500000000000000" pitchFamily="2" charset="0"/>
              </a:rPr>
              <a:t>La loi 3DS pose le principe d’une délivrance automatique de la RQTH pour les jeunes de plus de 16 ans, déjà accompagnés par la MDPH, afin de pouvoir mettre en place dès leur entrée en apprentissage les moyens nécessaires à la sécurisation de leur parcours de formation (aménagement technique, aide humaine, heures de soutien personnalisée etc.).</a:t>
            </a:r>
          </a:p>
          <a:p>
            <a:endParaRPr lang="fr-FR" dirty="0">
              <a:solidFill>
                <a:srgbClr val="3A3A3A"/>
              </a:solidFill>
              <a:latin typeface="Montserrat" panose="00000500000000000000" pitchFamily="2" charset="0"/>
            </a:endParaRPr>
          </a:p>
          <a:p>
            <a:r>
              <a:rPr lang="fr-FR" sz="1200" dirty="0">
                <a:solidFill>
                  <a:srgbClr val="3A3A3A"/>
                </a:solidFill>
                <a:latin typeface="Montserrat" panose="00000500000000000000" pitchFamily="2" charset="0"/>
              </a:rPr>
              <a:t>Article L5213-2 du code du travail :</a:t>
            </a:r>
          </a:p>
          <a:p>
            <a:r>
              <a:rPr lang="fr-FR" sz="1200" dirty="0">
                <a:solidFill>
                  <a:srgbClr val="3A3A3A"/>
                </a:solidFill>
                <a:latin typeface="Montserrat" panose="00000500000000000000" pitchFamily="2" charset="0"/>
              </a:rPr>
              <a:t>« Pour les mineurs âgés d’au moins seize ans… le bénéfice d’un projet personnalisé de scolarisation va(ut) reconnaissance de la qualité de travailleur handicapé. » </a:t>
            </a:r>
            <a:endParaRPr lang="fr-FR" sz="1200" dirty="0">
              <a:latin typeface="Montserrat" panose="00000500000000000000" pitchFamily="2" charset="0"/>
            </a:endParaRPr>
          </a:p>
          <a:p>
            <a:endParaRPr lang="fr-FR" dirty="0"/>
          </a:p>
        </p:txBody>
      </p:sp>
      <p:sp>
        <p:nvSpPr>
          <p:cNvPr id="4" name="Espace réservé du numéro de diapositive 3"/>
          <p:cNvSpPr>
            <a:spLocks noGrp="1"/>
          </p:cNvSpPr>
          <p:nvPr>
            <p:ph type="sldNum" sz="quarter" idx="5"/>
          </p:nvPr>
        </p:nvSpPr>
        <p:spPr/>
        <p:txBody>
          <a:bodyPr/>
          <a:lstStyle/>
          <a:p>
            <a:fld id="{2441B4F0-1D4A-40E7-922F-A82BB892AD6D}" type="slidenum">
              <a:rPr lang="fr-FR" smtClean="0"/>
              <a:t>7</a:t>
            </a:fld>
            <a:endParaRPr lang="fr-FR"/>
          </a:p>
        </p:txBody>
      </p:sp>
    </p:spTree>
    <p:extLst>
      <p:ext uri="{BB962C8B-B14F-4D97-AF65-F5344CB8AC3E}">
        <p14:creationId xmlns:p14="http://schemas.microsoft.com/office/powerpoint/2010/main" val="4157127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EB6811-4964-BB83-9775-5ED0BE32ED50}"/>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CB0B50C2-E821-1999-A88F-67B9A8F1681D}"/>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2633744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70A113E-2BDE-B4D9-5B6B-D8CF0AC0A303}"/>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7AD0BADC-5A1F-7B1C-32E0-65D89E40140B}"/>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C173B2EA-57F6-525C-4CBE-FB77C6041DEE}"/>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3899718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1C0D2C-4465-A336-4140-A7DDDE21E277}"/>
              </a:ext>
            </a:extLst>
          </p:cNvPr>
          <p:cNvSpPr>
            <a:spLocks noGrp="1"/>
          </p:cNvSpPr>
          <p:nvPr>
            <p:ph type="title"/>
          </p:nvPr>
        </p:nvSpPr>
        <p:spPr>
          <a:xfrm>
            <a:off x="437322" y="365126"/>
            <a:ext cx="11317356" cy="1036292"/>
          </a:xfrm>
        </p:spPr>
        <p:txBody>
          <a:bodyPr/>
          <a:lstStyle/>
          <a:p>
            <a:r>
              <a:rPr lang="fr-FR" dirty="0"/>
              <a:t>Modifiez le style du titre</a:t>
            </a:r>
          </a:p>
        </p:txBody>
      </p:sp>
      <p:sp>
        <p:nvSpPr>
          <p:cNvPr id="3" name="Espace réservé du texte 2">
            <a:extLst>
              <a:ext uri="{FF2B5EF4-FFF2-40B4-BE49-F238E27FC236}">
                <a16:creationId xmlns:a16="http://schemas.microsoft.com/office/drawing/2014/main" id="{F40A80FD-D4D2-B9E9-1F3E-F66793D3868C}"/>
              </a:ext>
            </a:extLst>
          </p:cNvPr>
          <p:cNvSpPr>
            <a:spLocks noGrp="1"/>
          </p:cNvSpPr>
          <p:nvPr>
            <p:ph type="body" idx="1"/>
          </p:nvPr>
        </p:nvSpPr>
        <p:spPr>
          <a:xfrm>
            <a:off x="434146" y="1401418"/>
            <a:ext cx="11320532" cy="1103657"/>
          </a:xfrm>
        </p:spPr>
        <p:txBody>
          <a:bodyPr anchor="t" anchorCtr="0"/>
          <a:lstStyle>
            <a:lvl1pPr marL="0" indent="0">
              <a:lnSpc>
                <a:spcPct val="150000"/>
              </a:lnSpc>
              <a:spcBef>
                <a:spcPts val="0"/>
              </a:spcBef>
              <a:buNone/>
              <a:defRPr sz="2400" b="0">
                <a:solidFill>
                  <a:srgbClr val="EA4A3B"/>
                </a:solidFill>
                <a:latin typeface="Roboto Slab" pitchFamily="2" charset="0"/>
                <a:ea typeface="Roboto Slab"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Cliquez pour modifier les styles du texte du masque</a:t>
            </a:r>
          </a:p>
        </p:txBody>
      </p:sp>
      <p:sp>
        <p:nvSpPr>
          <p:cNvPr id="4" name="Espace réservé du contenu 3">
            <a:extLst>
              <a:ext uri="{FF2B5EF4-FFF2-40B4-BE49-F238E27FC236}">
                <a16:creationId xmlns:a16="http://schemas.microsoft.com/office/drawing/2014/main" id="{FEBA64FE-E24F-D483-BED1-B9E78100AC7F}"/>
              </a:ext>
            </a:extLst>
          </p:cNvPr>
          <p:cNvSpPr>
            <a:spLocks noGrp="1"/>
          </p:cNvSpPr>
          <p:nvPr>
            <p:ph sz="half" idx="2"/>
          </p:nvPr>
        </p:nvSpPr>
        <p:spPr>
          <a:xfrm>
            <a:off x="437322" y="2505075"/>
            <a:ext cx="5560253" cy="3684588"/>
          </a:xfrm>
        </p:spPr>
        <p:txBody>
          <a:bodyPr/>
          <a:lstStyle>
            <a:lvl1pPr>
              <a:lnSpc>
                <a:spcPct val="90000"/>
              </a:lnSpc>
              <a:spcBef>
                <a:spcPts val="1800"/>
              </a:spcBef>
              <a:spcAft>
                <a:spcPts val="0"/>
              </a:spcAft>
              <a:defRPr sz="2200"/>
            </a:lvl1pPr>
            <a:lvl2pPr>
              <a:lnSpc>
                <a:spcPct val="90000"/>
              </a:lnSpc>
              <a:spcBef>
                <a:spcPts val="0"/>
              </a:spcBef>
              <a:spcAft>
                <a:spcPts val="600"/>
              </a:spcAft>
              <a:defRPr sz="1800"/>
            </a:lvl2pPr>
            <a:lvl3pPr>
              <a:lnSpc>
                <a:spcPct val="90000"/>
              </a:lnSpc>
              <a:spcBef>
                <a:spcPts val="0"/>
              </a:spcBef>
              <a:spcAft>
                <a:spcPts val="600"/>
              </a:spcAft>
              <a:defRPr sz="1600"/>
            </a:lvl3pPr>
            <a:lvl4pPr>
              <a:lnSpc>
                <a:spcPct val="90000"/>
              </a:lnSpc>
              <a:spcBef>
                <a:spcPts val="0"/>
              </a:spcBef>
              <a:spcAft>
                <a:spcPts val="600"/>
              </a:spcAft>
              <a:defRPr sz="1400"/>
            </a:lvl4pPr>
            <a:lvl5pPr>
              <a:lnSpc>
                <a:spcPct val="90000"/>
              </a:lnSpc>
              <a:spcBef>
                <a:spcPts val="0"/>
              </a:spcBef>
              <a:spcAft>
                <a:spcPts val="600"/>
              </a:spcAft>
              <a:defRPr sz="1200"/>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contenu 5">
            <a:extLst>
              <a:ext uri="{FF2B5EF4-FFF2-40B4-BE49-F238E27FC236}">
                <a16:creationId xmlns:a16="http://schemas.microsoft.com/office/drawing/2014/main" id="{82BFA962-1385-1F3B-31A7-A8DC50A6B2ED}"/>
              </a:ext>
            </a:extLst>
          </p:cNvPr>
          <p:cNvSpPr>
            <a:spLocks noGrp="1"/>
          </p:cNvSpPr>
          <p:nvPr>
            <p:ph sz="quarter" idx="4"/>
          </p:nvPr>
        </p:nvSpPr>
        <p:spPr>
          <a:xfrm>
            <a:off x="6172200" y="2505075"/>
            <a:ext cx="5582478" cy="3684588"/>
          </a:xfrm>
        </p:spPr>
        <p:txBody>
          <a:bodyPr/>
          <a:lstStyle>
            <a:lvl1pPr>
              <a:defRPr sz="2200"/>
            </a:lvl1pPr>
            <a:lvl2pPr>
              <a:defRPr sz="1800"/>
            </a:lvl2pPr>
            <a:lvl3pPr>
              <a:defRPr sz="1600"/>
            </a:lvl3pPr>
            <a:lvl4pPr>
              <a:defRPr sz="1400"/>
            </a:lvl4pPr>
            <a:lvl5pPr>
              <a:defRPr sz="1200"/>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270607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4FA033-1F9C-085F-CF97-507593206E0C}"/>
              </a:ext>
            </a:extLst>
          </p:cNvPr>
          <p:cNvSpPr>
            <a:spLocks noGrp="1"/>
          </p:cNvSpPr>
          <p:nvPr>
            <p:ph type="title"/>
          </p:nvPr>
        </p:nvSpPr>
        <p:spPr/>
        <p:txBody>
          <a:bodyPr/>
          <a:lstStyle/>
          <a:p>
            <a:r>
              <a:rPr lang="fr-FR"/>
              <a:t>Modifiez le style du titre</a:t>
            </a:r>
          </a:p>
        </p:txBody>
      </p:sp>
    </p:spTree>
    <p:extLst>
      <p:ext uri="{BB962C8B-B14F-4D97-AF65-F5344CB8AC3E}">
        <p14:creationId xmlns:p14="http://schemas.microsoft.com/office/powerpoint/2010/main" val="990113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571104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Disposition personnalisé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57179EF-058A-D50B-31DA-CD8C5235585A}"/>
              </a:ext>
            </a:extLst>
          </p:cNvPr>
          <p:cNvSpPr/>
          <p:nvPr userDrawn="1"/>
        </p:nvSpPr>
        <p:spPr>
          <a:xfrm>
            <a:off x="0" y="0"/>
            <a:ext cx="6096000" cy="6858000"/>
          </a:xfrm>
          <a:prstGeom prst="rect">
            <a:avLst/>
          </a:prstGeom>
          <a:solidFill>
            <a:srgbClr val="0F32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30B32BC6-37A5-7130-72E2-2B8B46E27222}"/>
              </a:ext>
            </a:extLst>
          </p:cNvPr>
          <p:cNvSpPr>
            <a:spLocks noGrp="1"/>
          </p:cNvSpPr>
          <p:nvPr>
            <p:ph type="title"/>
          </p:nvPr>
        </p:nvSpPr>
        <p:spPr>
          <a:xfrm>
            <a:off x="302172" y="304700"/>
            <a:ext cx="5425966" cy="3429109"/>
          </a:xfrm>
          <a:prstGeom prst="rect">
            <a:avLst/>
          </a:prstGeom>
        </p:spPr>
        <p:txBody>
          <a:bodyPr/>
          <a:lstStyle>
            <a:lvl1pPr>
              <a:defRPr>
                <a:solidFill>
                  <a:srgbClr val="B0D2D9"/>
                </a:solidFill>
                <a:latin typeface="Roboto Slab" pitchFamily="2" charset="0"/>
                <a:ea typeface="Roboto Slab" pitchFamily="2" charset="0"/>
              </a:defRPr>
            </a:lvl1pPr>
          </a:lstStyle>
          <a:p>
            <a:r>
              <a:rPr lang="fr-FR" dirty="0"/>
              <a:t>Modifiez le style du titre</a:t>
            </a:r>
          </a:p>
        </p:txBody>
      </p:sp>
      <p:pic>
        <p:nvPicPr>
          <p:cNvPr id="4" name="Image 3">
            <a:extLst>
              <a:ext uri="{FF2B5EF4-FFF2-40B4-BE49-F238E27FC236}">
                <a16:creationId xmlns:a16="http://schemas.microsoft.com/office/drawing/2014/main" id="{07411CF0-D3B0-B8A8-8C5A-B0FBE36F802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60936" y="6026112"/>
            <a:ext cx="1557601" cy="527188"/>
          </a:xfrm>
          <a:prstGeom prst="rect">
            <a:avLst/>
          </a:prstGeom>
        </p:spPr>
      </p:pic>
    </p:spTree>
    <p:extLst>
      <p:ext uri="{BB962C8B-B14F-4D97-AF65-F5344CB8AC3E}">
        <p14:creationId xmlns:p14="http://schemas.microsoft.com/office/powerpoint/2010/main" val="3050228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43B6953-0744-5F00-1BF6-3362A9278993}"/>
              </a:ext>
            </a:extLst>
          </p:cNvPr>
          <p:cNvSpPr>
            <a:spLocks noGrp="1"/>
          </p:cNvSpPr>
          <p:nvPr>
            <p:ph type="title"/>
          </p:nvPr>
        </p:nvSpPr>
        <p:spPr>
          <a:xfrm>
            <a:off x="386137" y="406069"/>
            <a:ext cx="10515600" cy="823642"/>
          </a:xfrm>
          <a:prstGeom prst="rect">
            <a:avLst/>
          </a:prstGeom>
        </p:spPr>
        <p:txBody>
          <a:bodyPr vert="horz" lIns="91440" tIns="45720" rIns="91440" bIns="45720" rtlCol="0" anchor="ctr">
            <a:normAutofit/>
          </a:bodyPr>
          <a:lstStyle/>
          <a:p>
            <a:r>
              <a:rPr lang="fr-FR" dirty="0"/>
              <a:t>Modifiez le style du titre</a:t>
            </a:r>
          </a:p>
        </p:txBody>
      </p:sp>
      <p:sp>
        <p:nvSpPr>
          <p:cNvPr id="3" name="Espace réservé du texte 2">
            <a:extLst>
              <a:ext uri="{FF2B5EF4-FFF2-40B4-BE49-F238E27FC236}">
                <a16:creationId xmlns:a16="http://schemas.microsoft.com/office/drawing/2014/main" id="{6ED6BEF0-709C-0BD2-F4F3-E9466EC47319}"/>
              </a:ext>
            </a:extLst>
          </p:cNvPr>
          <p:cNvSpPr>
            <a:spLocks noGrp="1"/>
          </p:cNvSpPr>
          <p:nvPr>
            <p:ph type="body" idx="1"/>
          </p:nvPr>
        </p:nvSpPr>
        <p:spPr>
          <a:xfrm>
            <a:off x="386137" y="1720869"/>
            <a:ext cx="10515600" cy="4391695"/>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pic>
        <p:nvPicPr>
          <p:cNvPr id="12" name="Image 11">
            <a:extLst>
              <a:ext uri="{FF2B5EF4-FFF2-40B4-BE49-F238E27FC236}">
                <a16:creationId xmlns:a16="http://schemas.microsoft.com/office/drawing/2014/main" id="{E41DC0C6-A176-FA34-F605-1D83C186EAD0}"/>
              </a:ext>
            </a:extLst>
          </p:cNvPr>
          <p:cNvPicPr>
            <a:picLocks noChangeAspect="1"/>
          </p:cNvPicPr>
          <p:nvPr userDrawn="1"/>
        </p:nvPicPr>
        <p:blipFill>
          <a:blip r:embed="rId8">
            <a:extLst>
              <a:ext uri="{28A0092B-C50C-407E-A947-70E740481C1C}">
                <a14:useLocalDpi xmlns:a14="http://schemas.microsoft.com/office/drawing/2010/main" val="0"/>
              </a:ext>
            </a:extLst>
          </a:blip>
          <a:srcRect/>
          <a:stretch/>
        </p:blipFill>
        <p:spPr>
          <a:xfrm>
            <a:off x="386137" y="6054160"/>
            <a:ext cx="2295939" cy="773182"/>
          </a:xfrm>
          <a:prstGeom prst="rect">
            <a:avLst/>
          </a:prstGeom>
        </p:spPr>
      </p:pic>
    </p:spTree>
    <p:extLst>
      <p:ext uri="{BB962C8B-B14F-4D97-AF65-F5344CB8AC3E}">
        <p14:creationId xmlns:p14="http://schemas.microsoft.com/office/powerpoint/2010/main" val="13726783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lgn="l" defTabSz="914400" rtl="0" eaLnBrk="1" latinLnBrk="0" hangingPunct="1">
        <a:lnSpc>
          <a:spcPct val="90000"/>
        </a:lnSpc>
        <a:spcBef>
          <a:spcPct val="0"/>
        </a:spcBef>
        <a:buNone/>
        <a:defRPr sz="4400" kern="1200">
          <a:solidFill>
            <a:srgbClr val="A3131D"/>
          </a:solidFill>
          <a:latin typeface="Roboto Slab" pitchFamily="2" charset="0"/>
          <a:ea typeface="Roboto Slab" pitchFamily="2" charset="0"/>
          <a:cs typeface="+mj-cs"/>
        </a:defRPr>
      </a:lvl1pPr>
    </p:titleStyle>
    <p:bodyStyle>
      <a:lvl1pPr marL="228600" indent="-228600" algn="l" defTabSz="914400" rtl="0" eaLnBrk="1" latinLnBrk="0" hangingPunct="1">
        <a:lnSpc>
          <a:spcPct val="90000"/>
        </a:lnSpc>
        <a:spcBef>
          <a:spcPts val="1000"/>
        </a:spcBef>
        <a:buClr>
          <a:srgbClr val="A3131D"/>
        </a:buClr>
        <a:buFontTx/>
        <a:buBlip>
          <a:blip r:embed="rId9"/>
        </a:buBlip>
        <a:defRPr sz="2600" kern="1200">
          <a:solidFill>
            <a:schemeClr val="tx1">
              <a:lumMod val="95000"/>
              <a:lumOff val="5000"/>
            </a:schemeClr>
          </a:solidFill>
          <a:latin typeface="Montserrat Medium" panose="00000600000000000000" pitchFamily="2" charset="0"/>
          <a:ea typeface="+mn-ea"/>
          <a:cs typeface="+mn-cs"/>
        </a:defRPr>
      </a:lvl1pPr>
      <a:lvl2pPr marL="685800" indent="-228600" algn="l" defTabSz="914400" rtl="0" eaLnBrk="1" latinLnBrk="0" hangingPunct="1">
        <a:lnSpc>
          <a:spcPct val="90000"/>
        </a:lnSpc>
        <a:spcBef>
          <a:spcPts val="500"/>
        </a:spcBef>
        <a:buClr>
          <a:srgbClr val="A3131D"/>
        </a:buClr>
        <a:buFont typeface="Arial" panose="020B0604020202020204" pitchFamily="34" charset="0"/>
        <a:buChar char="•"/>
        <a:defRPr sz="2200" kern="1200">
          <a:solidFill>
            <a:schemeClr val="tx1">
              <a:lumMod val="95000"/>
              <a:lumOff val="5000"/>
            </a:schemeClr>
          </a:solidFill>
          <a:latin typeface="Montserrat Medium" panose="00000600000000000000" pitchFamily="2" charset="0"/>
          <a:ea typeface="+mn-ea"/>
          <a:cs typeface="+mn-cs"/>
        </a:defRPr>
      </a:lvl2pPr>
      <a:lvl3pPr marL="1143000" indent="-228600" algn="l" defTabSz="914400" rtl="0" eaLnBrk="1" latinLnBrk="0" hangingPunct="1">
        <a:lnSpc>
          <a:spcPct val="90000"/>
        </a:lnSpc>
        <a:spcBef>
          <a:spcPts val="500"/>
        </a:spcBef>
        <a:buClr>
          <a:srgbClr val="A3131D"/>
        </a:buClr>
        <a:buFont typeface="Arial" panose="020B0604020202020204" pitchFamily="34" charset="0"/>
        <a:buChar char="•"/>
        <a:defRPr sz="1800" kern="1200">
          <a:solidFill>
            <a:schemeClr val="tx1">
              <a:lumMod val="95000"/>
              <a:lumOff val="5000"/>
            </a:schemeClr>
          </a:solidFill>
          <a:latin typeface="Montserrat Medium" panose="00000600000000000000" pitchFamily="2" charset="0"/>
          <a:ea typeface="+mn-ea"/>
          <a:cs typeface="+mn-cs"/>
        </a:defRPr>
      </a:lvl3pPr>
      <a:lvl4pPr marL="1600200" indent="-228600" algn="l" defTabSz="914400" rtl="0" eaLnBrk="1" latinLnBrk="0" hangingPunct="1">
        <a:lnSpc>
          <a:spcPct val="90000"/>
        </a:lnSpc>
        <a:spcBef>
          <a:spcPts val="500"/>
        </a:spcBef>
        <a:buClr>
          <a:srgbClr val="A3131D"/>
        </a:buClr>
        <a:buFont typeface="Arial" panose="020B0604020202020204" pitchFamily="34" charset="0"/>
        <a:buChar char="•"/>
        <a:defRPr sz="1600" kern="1200">
          <a:solidFill>
            <a:schemeClr val="tx1">
              <a:lumMod val="95000"/>
              <a:lumOff val="5000"/>
            </a:schemeClr>
          </a:solidFill>
          <a:latin typeface="Montserrat Medium" panose="00000600000000000000" pitchFamily="2" charset="0"/>
          <a:ea typeface="+mn-ea"/>
          <a:cs typeface="+mn-cs"/>
        </a:defRPr>
      </a:lvl4pPr>
      <a:lvl5pPr marL="2057400" indent="-228600" algn="l" defTabSz="914400" rtl="0" eaLnBrk="1" latinLnBrk="0" hangingPunct="1">
        <a:lnSpc>
          <a:spcPct val="90000"/>
        </a:lnSpc>
        <a:spcBef>
          <a:spcPts val="500"/>
        </a:spcBef>
        <a:buClr>
          <a:srgbClr val="A3131D"/>
        </a:buClr>
        <a:buFont typeface="Arial" panose="020B0604020202020204" pitchFamily="34" charset="0"/>
        <a:buChar char="•"/>
        <a:defRPr sz="1400" kern="1200">
          <a:solidFill>
            <a:schemeClr val="tx1">
              <a:lumMod val="95000"/>
              <a:lumOff val="5000"/>
            </a:schemeClr>
          </a:solidFill>
          <a:latin typeface="Montserrat Medium" panose="00000600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7.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030371-CA41-6A0B-7B7F-46C9ABFBE412}"/>
              </a:ext>
            </a:extLst>
          </p:cNvPr>
          <p:cNvSpPr>
            <a:spLocks noGrp="1"/>
          </p:cNvSpPr>
          <p:nvPr>
            <p:ph type="title"/>
          </p:nvPr>
        </p:nvSpPr>
        <p:spPr/>
        <p:txBody>
          <a:bodyPr/>
          <a:lstStyle/>
          <a:p>
            <a:pPr algn="ctr"/>
            <a:r>
              <a:rPr lang="fr-FR" dirty="0">
                <a:highlight>
                  <a:srgbClr val="FFFF00"/>
                </a:highlight>
              </a:rPr>
              <a:t>L’orientation en apprentissage</a:t>
            </a:r>
          </a:p>
        </p:txBody>
      </p:sp>
      <p:sp>
        <p:nvSpPr>
          <p:cNvPr id="3" name="Espace réservé du contenu 2">
            <a:extLst>
              <a:ext uri="{FF2B5EF4-FFF2-40B4-BE49-F238E27FC236}">
                <a16:creationId xmlns:a16="http://schemas.microsoft.com/office/drawing/2014/main" id="{B364CAC3-832D-303A-9E29-00D8273E4624}"/>
              </a:ext>
            </a:extLst>
          </p:cNvPr>
          <p:cNvSpPr>
            <a:spLocks noGrp="1"/>
          </p:cNvSpPr>
          <p:nvPr>
            <p:ph sz="half" idx="1"/>
          </p:nvPr>
        </p:nvSpPr>
        <p:spPr/>
        <p:txBody>
          <a:bodyPr/>
          <a:lstStyle/>
          <a:p>
            <a:r>
              <a:rPr lang="fr-FR" dirty="0"/>
              <a:t>Sophie </a:t>
            </a:r>
            <a:r>
              <a:rPr lang="fr-FR" dirty="0" err="1"/>
              <a:t>Houssier</a:t>
            </a:r>
            <a:endParaRPr lang="fr-FR" dirty="0"/>
          </a:p>
          <a:p>
            <a:r>
              <a:rPr lang="fr-FR" dirty="0"/>
              <a:t>Enseignante et Référente Handicap au CFA Simone Veil de Rouen</a:t>
            </a:r>
          </a:p>
        </p:txBody>
      </p:sp>
      <p:pic>
        <p:nvPicPr>
          <p:cNvPr id="6" name="Espace réservé du contenu 5">
            <a:extLst>
              <a:ext uri="{FF2B5EF4-FFF2-40B4-BE49-F238E27FC236}">
                <a16:creationId xmlns:a16="http://schemas.microsoft.com/office/drawing/2014/main" id="{7555F6D5-3B3D-12D9-74ED-F49ECA5C9B67}"/>
              </a:ext>
            </a:extLst>
          </p:cNvPr>
          <p:cNvPicPr>
            <a:picLocks noGrp="1" noChangeAspect="1"/>
          </p:cNvPicPr>
          <p:nvPr>
            <p:ph sz="half" idx="2"/>
          </p:nvPr>
        </p:nvPicPr>
        <p:blipFill>
          <a:blip r:embed="rId2"/>
          <a:stretch>
            <a:fillRect/>
          </a:stretch>
        </p:blipFill>
        <p:spPr>
          <a:xfrm>
            <a:off x="6994973" y="1825625"/>
            <a:ext cx="3536054" cy="4351338"/>
          </a:xfrm>
        </p:spPr>
      </p:pic>
    </p:spTree>
    <p:extLst>
      <p:ext uri="{BB962C8B-B14F-4D97-AF65-F5344CB8AC3E}">
        <p14:creationId xmlns:p14="http://schemas.microsoft.com/office/powerpoint/2010/main" val="1312929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4FE1E3-5D01-DC3C-4CDE-625DEEB40302}"/>
              </a:ext>
            </a:extLst>
          </p:cNvPr>
          <p:cNvSpPr>
            <a:spLocks noGrp="1"/>
          </p:cNvSpPr>
          <p:nvPr>
            <p:ph type="title"/>
          </p:nvPr>
        </p:nvSpPr>
        <p:spPr>
          <a:xfrm>
            <a:off x="367475" y="191465"/>
            <a:ext cx="10515600" cy="823642"/>
          </a:xfrm>
        </p:spPr>
        <p:txBody>
          <a:bodyPr>
            <a:normAutofit/>
          </a:bodyPr>
          <a:lstStyle/>
          <a:p>
            <a:r>
              <a:rPr lang="fr-FR" sz="4000" dirty="0">
                <a:latin typeface="Arial" panose="020B0604020202020204" pitchFamily="34" charset="0"/>
                <a:cs typeface="Arial" panose="020B0604020202020204" pitchFamily="34" charset="0"/>
              </a:rPr>
              <a:t>La formation à la CMA Normandie</a:t>
            </a:r>
          </a:p>
        </p:txBody>
      </p:sp>
      <p:sp>
        <p:nvSpPr>
          <p:cNvPr id="3" name="Espace réservé du contenu 2">
            <a:extLst>
              <a:ext uri="{FF2B5EF4-FFF2-40B4-BE49-F238E27FC236}">
                <a16:creationId xmlns:a16="http://schemas.microsoft.com/office/drawing/2014/main" id="{7ACB35AD-FF14-42CE-EF45-F2DBC0F943BB}"/>
              </a:ext>
            </a:extLst>
          </p:cNvPr>
          <p:cNvSpPr>
            <a:spLocks noGrp="1"/>
          </p:cNvSpPr>
          <p:nvPr>
            <p:ph idx="1"/>
          </p:nvPr>
        </p:nvSpPr>
        <p:spPr>
          <a:xfrm>
            <a:off x="485193" y="931132"/>
            <a:ext cx="10809622" cy="4391695"/>
          </a:xfrm>
        </p:spPr>
        <p:txBody>
          <a:bodyPr>
            <a:noAutofit/>
          </a:bodyPr>
          <a:lstStyle/>
          <a:p>
            <a:r>
              <a:rPr lang="fr-FR" sz="2200" dirty="0">
                <a:latin typeface="Arial" panose="020B0604020202020204" pitchFamily="34" charset="0"/>
                <a:cs typeface="Arial" panose="020B0604020202020204" pitchFamily="34" charset="0"/>
              </a:rPr>
              <a:t>1 Centre de Formation d’Apprentis, qui forme environ 4 500 apprentis implanté sur 5 sites : </a:t>
            </a:r>
          </a:p>
          <a:p>
            <a:pPr lvl="1"/>
            <a:r>
              <a:rPr lang="fr-FR" sz="1600" dirty="0">
                <a:highlight>
                  <a:srgbClr val="FFFF00"/>
                </a:highlight>
                <a:latin typeface="Arial" panose="020B0604020202020204" pitchFamily="34" charset="0"/>
                <a:cs typeface="Arial" panose="020B0604020202020204" pitchFamily="34" charset="0"/>
              </a:rPr>
              <a:t>L’IFORM de Coutances </a:t>
            </a:r>
          </a:p>
          <a:p>
            <a:pPr lvl="1"/>
            <a:r>
              <a:rPr lang="fr-FR" sz="1600" dirty="0">
                <a:highlight>
                  <a:srgbClr val="FFFF00"/>
                </a:highlight>
                <a:latin typeface="Arial" panose="020B0604020202020204" pitchFamily="34" charset="0"/>
                <a:cs typeface="Arial" panose="020B0604020202020204" pitchFamily="34" charset="0"/>
              </a:rPr>
              <a:t>Le CIFAC de Caen </a:t>
            </a:r>
          </a:p>
          <a:p>
            <a:pPr lvl="1"/>
            <a:r>
              <a:rPr lang="fr-FR" sz="1600" dirty="0">
                <a:highlight>
                  <a:srgbClr val="FFFF00"/>
                </a:highlight>
                <a:latin typeface="Arial" panose="020B0604020202020204" pitchFamily="34" charset="0"/>
                <a:cs typeface="Arial" panose="020B0604020202020204" pitchFamily="34" charset="0"/>
              </a:rPr>
              <a:t>CFA Simone Veil de Rouen </a:t>
            </a:r>
          </a:p>
          <a:p>
            <a:pPr lvl="1"/>
            <a:r>
              <a:rPr lang="fr-FR" sz="1600" dirty="0">
                <a:highlight>
                  <a:srgbClr val="FFFF00"/>
                </a:highlight>
                <a:latin typeface="Arial" panose="020B0604020202020204" pitchFamily="34" charset="0"/>
                <a:cs typeface="Arial" panose="020B0604020202020204" pitchFamily="34" charset="0"/>
              </a:rPr>
              <a:t>CFA Eugénie </a:t>
            </a:r>
            <a:r>
              <a:rPr lang="fr-FR" sz="1600" dirty="0" err="1">
                <a:highlight>
                  <a:srgbClr val="FFFF00"/>
                </a:highlight>
                <a:latin typeface="Arial" panose="020B0604020202020204" pitchFamily="34" charset="0"/>
                <a:cs typeface="Arial" panose="020B0604020202020204" pitchFamily="34" charset="0"/>
              </a:rPr>
              <a:t>Brazier</a:t>
            </a:r>
            <a:r>
              <a:rPr lang="fr-FR" sz="1600" dirty="0">
                <a:highlight>
                  <a:srgbClr val="FFFF00"/>
                </a:highlight>
                <a:latin typeface="Arial" panose="020B0604020202020204" pitchFamily="34" charset="0"/>
                <a:cs typeface="Arial" panose="020B0604020202020204" pitchFamily="34" charset="0"/>
              </a:rPr>
              <a:t> de Dieppe</a:t>
            </a:r>
          </a:p>
          <a:p>
            <a:pPr lvl="1"/>
            <a:r>
              <a:rPr lang="fr-FR" sz="1600" dirty="0">
                <a:highlight>
                  <a:srgbClr val="FFFF00"/>
                </a:highlight>
                <a:latin typeface="Arial" panose="020B0604020202020204" pitchFamily="34" charset="0"/>
                <a:cs typeface="Arial" panose="020B0604020202020204" pitchFamily="34" charset="0"/>
              </a:rPr>
              <a:t>Le Havre </a:t>
            </a:r>
          </a:p>
          <a:p>
            <a:pPr>
              <a:lnSpc>
                <a:spcPct val="100000"/>
              </a:lnSpc>
            </a:pPr>
            <a:r>
              <a:rPr lang="fr-FR" sz="2400" dirty="0">
                <a:latin typeface="Arial" panose="020B0604020202020204" pitchFamily="34" charset="0"/>
                <a:cs typeface="Arial" panose="020B0604020202020204" pitchFamily="34" charset="0"/>
              </a:rPr>
              <a:t> </a:t>
            </a:r>
            <a:r>
              <a:rPr lang="fr-FR" sz="2000" dirty="0">
                <a:latin typeface="Arial" panose="020B0604020202020204" pitchFamily="34" charset="0"/>
                <a:cs typeface="Arial" panose="020B0604020202020204" pitchFamily="34" charset="0"/>
              </a:rPr>
              <a:t>L’offre de formation </a:t>
            </a:r>
          </a:p>
          <a:p>
            <a:pPr lvl="1">
              <a:lnSpc>
                <a:spcPct val="100000"/>
              </a:lnSpc>
            </a:pPr>
            <a:r>
              <a:rPr lang="fr-FR" sz="1600" dirty="0">
                <a:highlight>
                  <a:srgbClr val="FFFF00"/>
                </a:highlight>
              </a:rPr>
              <a:t>7 grands domaines : </a:t>
            </a:r>
            <a:r>
              <a:rPr lang="fr-FR" sz="1600" dirty="0">
                <a:highlight>
                  <a:srgbClr val="FFFF00"/>
                </a:highlight>
                <a:latin typeface="Arial" panose="020B0604020202020204" pitchFamily="34" charset="0"/>
                <a:cs typeface="Arial" panose="020B0604020202020204" pitchFamily="34" charset="0"/>
              </a:rPr>
              <a:t>Automobile-Matériel agricole, Boucherie-Charcuterie-Traiteur, Boulangerie-Pâtisserie-Chocolaterie, Coiffure-Esthétique, Commerce-Vente, Hôtellerie-Restauration, Santé - tertiaire</a:t>
            </a:r>
          </a:p>
          <a:p>
            <a:pPr lvl="1">
              <a:lnSpc>
                <a:spcPct val="100000"/>
              </a:lnSpc>
            </a:pPr>
            <a:r>
              <a:rPr lang="fr-FR" sz="1600" dirty="0">
                <a:highlight>
                  <a:srgbClr val="FFFF00"/>
                </a:highlight>
              </a:rPr>
              <a:t>20 métiers</a:t>
            </a:r>
          </a:p>
          <a:p>
            <a:pPr lvl="1">
              <a:lnSpc>
                <a:spcPct val="100000"/>
              </a:lnSpc>
            </a:pPr>
            <a:r>
              <a:rPr lang="fr-FR" sz="1600" dirty="0"/>
              <a:t>56 diplômes du niveau 3 (CAP) au niveau 5 (BTS)</a:t>
            </a:r>
          </a:p>
          <a:p>
            <a:pPr>
              <a:lnSpc>
                <a:spcPct val="100000"/>
              </a:lnSpc>
              <a:spcBef>
                <a:spcPts val="600"/>
              </a:spcBef>
            </a:pPr>
            <a:r>
              <a:rPr lang="fr-FR" sz="2000" dirty="0"/>
              <a:t>Les publics accueillis : </a:t>
            </a:r>
          </a:p>
          <a:p>
            <a:pPr lvl="1">
              <a:lnSpc>
                <a:spcPct val="100000"/>
              </a:lnSpc>
            </a:pPr>
            <a:r>
              <a:rPr lang="fr-FR" sz="1600" dirty="0"/>
              <a:t>Apprenti </a:t>
            </a:r>
          </a:p>
          <a:p>
            <a:pPr lvl="1">
              <a:lnSpc>
                <a:spcPct val="100000"/>
              </a:lnSpc>
            </a:pPr>
            <a:r>
              <a:rPr lang="fr-FR" sz="1600" dirty="0"/>
              <a:t>Personne en reconversion professionnelle</a:t>
            </a:r>
          </a:p>
          <a:p>
            <a:pPr lvl="1">
              <a:lnSpc>
                <a:spcPct val="100000"/>
              </a:lnSpc>
            </a:pPr>
            <a:r>
              <a:rPr lang="fr-FR" sz="1600" dirty="0"/>
              <a:t>Stagiaire de la formation professionnelle </a:t>
            </a:r>
            <a:r>
              <a:rPr lang="fr-FR" sz="1200" i="1" dirty="0"/>
              <a:t>(notamment pour les prépa apprentissage)</a:t>
            </a:r>
            <a:r>
              <a:rPr lang="fr-FR" sz="1600" dirty="0"/>
              <a:t> </a:t>
            </a:r>
            <a:endParaRPr lang="fr-FR" sz="2000" dirty="0"/>
          </a:p>
          <a:p>
            <a:pPr>
              <a:lnSpc>
                <a:spcPct val="100000"/>
              </a:lnSpc>
            </a:pPr>
            <a:endParaRPr lang="fr-FR" sz="3200" dirty="0"/>
          </a:p>
          <a:p>
            <a:pPr marL="0" indent="0">
              <a:buNone/>
            </a:pPr>
            <a:endParaRPr lang="fr-FR" sz="2000" dirty="0">
              <a:latin typeface="Montserrat" panose="00000500000000000000" pitchFamily="2" charset="0"/>
            </a:endParaRPr>
          </a:p>
        </p:txBody>
      </p:sp>
    </p:spTree>
    <p:extLst>
      <p:ext uri="{BB962C8B-B14F-4D97-AF65-F5344CB8AC3E}">
        <p14:creationId xmlns:p14="http://schemas.microsoft.com/office/powerpoint/2010/main" val="122037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9316EFB-FAB9-7EC9-A6B0-AACF3E614740}"/>
              </a:ext>
            </a:extLst>
          </p:cNvPr>
          <p:cNvSpPr>
            <a:spLocks noGrp="1"/>
          </p:cNvSpPr>
          <p:nvPr>
            <p:ph type="title"/>
          </p:nvPr>
        </p:nvSpPr>
        <p:spPr/>
        <p:txBody>
          <a:bodyPr/>
          <a:lstStyle/>
          <a:p>
            <a:r>
              <a:rPr lang="fr-FR" dirty="0">
                <a:latin typeface="Arial" panose="020B0604020202020204" pitchFamily="34" charset="0"/>
                <a:cs typeface="Arial" panose="020B0604020202020204" pitchFamily="34" charset="0"/>
              </a:rPr>
              <a:t>La formation en alternance</a:t>
            </a:r>
          </a:p>
        </p:txBody>
      </p:sp>
      <p:sp>
        <p:nvSpPr>
          <p:cNvPr id="3" name="Espace réservé du contenu 2">
            <a:extLst>
              <a:ext uri="{FF2B5EF4-FFF2-40B4-BE49-F238E27FC236}">
                <a16:creationId xmlns:a16="http://schemas.microsoft.com/office/drawing/2014/main" id="{86CAD27F-9DD1-789B-8F87-D6B5477D0322}"/>
              </a:ext>
            </a:extLst>
          </p:cNvPr>
          <p:cNvSpPr>
            <a:spLocks noGrp="1"/>
          </p:cNvSpPr>
          <p:nvPr>
            <p:ph idx="1"/>
          </p:nvPr>
        </p:nvSpPr>
        <p:spPr>
          <a:xfrm>
            <a:off x="386137" y="1319653"/>
            <a:ext cx="10515600" cy="4391695"/>
          </a:xfrm>
        </p:spPr>
        <p:txBody>
          <a:bodyPr>
            <a:normAutofit fontScale="92500"/>
          </a:bodyPr>
          <a:lstStyle/>
          <a:p>
            <a:r>
              <a:rPr lang="fr-FR" dirty="0">
                <a:latin typeface="Arial" panose="020B0604020202020204" pitchFamily="34" charset="0"/>
                <a:cs typeface="Arial" panose="020B0604020202020204" pitchFamily="34" charset="0"/>
              </a:rPr>
              <a:t> Un contrat tripartite</a:t>
            </a:r>
          </a:p>
          <a:p>
            <a:pPr lvl="1"/>
            <a:r>
              <a:rPr lang="fr-FR" dirty="0">
                <a:latin typeface="Arial" panose="020B0604020202020204" pitchFamily="34" charset="0"/>
                <a:cs typeface="Arial" panose="020B0604020202020204" pitchFamily="34" charset="0"/>
              </a:rPr>
              <a:t>L’apprenti et son représentant légal s’il est mineur</a:t>
            </a:r>
          </a:p>
          <a:p>
            <a:pPr lvl="1"/>
            <a:r>
              <a:rPr lang="fr-FR" dirty="0">
                <a:latin typeface="Arial" panose="020B0604020202020204" pitchFamily="34" charset="0"/>
                <a:cs typeface="Arial" panose="020B0604020202020204" pitchFamily="34" charset="0"/>
              </a:rPr>
              <a:t>L’entreprise</a:t>
            </a:r>
          </a:p>
          <a:p>
            <a:pPr lvl="1"/>
            <a:r>
              <a:rPr lang="fr-FR" dirty="0">
                <a:latin typeface="Arial" panose="020B0604020202020204" pitchFamily="34" charset="0"/>
                <a:cs typeface="Arial" panose="020B0604020202020204" pitchFamily="34" charset="0"/>
              </a:rPr>
              <a:t>Un CFA</a:t>
            </a:r>
          </a:p>
          <a:p>
            <a:r>
              <a:rPr lang="fr-FR" dirty="0">
                <a:latin typeface="Arial" panose="020B0604020202020204" pitchFamily="34" charset="0"/>
                <a:cs typeface="Arial" panose="020B0604020202020204" pitchFamily="34" charset="0"/>
              </a:rPr>
              <a:t> Un contrat d’une durée de 1 à 3 ans </a:t>
            </a:r>
          </a:p>
          <a:p>
            <a:r>
              <a:rPr lang="fr-FR" dirty="0">
                <a:latin typeface="Arial" panose="020B0604020202020204" pitchFamily="34" charset="0"/>
                <a:cs typeface="Arial" panose="020B0604020202020204" pitchFamily="34" charset="0"/>
              </a:rPr>
              <a:t> </a:t>
            </a:r>
            <a:r>
              <a:rPr lang="fr-FR" dirty="0">
                <a:highlight>
                  <a:srgbClr val="FFFF00"/>
                </a:highlight>
                <a:latin typeface="Arial" panose="020B0604020202020204" pitchFamily="34" charset="0"/>
                <a:cs typeface="Arial" panose="020B0604020202020204" pitchFamily="34" charset="0"/>
              </a:rPr>
              <a:t>35h par semaine</a:t>
            </a:r>
          </a:p>
          <a:p>
            <a:r>
              <a:rPr lang="fr-FR" dirty="0">
                <a:latin typeface="Arial" panose="020B0604020202020204" pitchFamily="34" charset="0"/>
                <a:cs typeface="Arial" panose="020B0604020202020204" pitchFamily="34" charset="0"/>
              </a:rPr>
              <a:t> Une alternance entreprise / CFA 1 semaine sur 3 ou sur 2 selon le diplôme préparé</a:t>
            </a:r>
          </a:p>
          <a:p>
            <a:r>
              <a:rPr lang="fr-FR" dirty="0">
                <a:latin typeface="Arial" panose="020B0604020202020204" pitchFamily="34" charset="0"/>
                <a:cs typeface="Arial" panose="020B0604020202020204" pitchFamily="34" charset="0"/>
              </a:rPr>
              <a:t> Environ 35 semaines en entreprise et 5 semaines de congés payés</a:t>
            </a:r>
          </a:p>
          <a:p>
            <a:r>
              <a:rPr lang="fr-FR" dirty="0">
                <a:latin typeface="Arial" panose="020B0604020202020204" pitchFamily="34" charset="0"/>
                <a:cs typeface="Arial" panose="020B0604020202020204" pitchFamily="34" charset="0"/>
              </a:rPr>
              <a:t> Salaire en fonction d’un pourcentage du SMIC (ou de la convention collective si elle est plus favorable), de l’âge et de l’année de formation</a:t>
            </a:r>
          </a:p>
          <a:p>
            <a:endParaRPr lang="fr-FR" dirty="0"/>
          </a:p>
        </p:txBody>
      </p:sp>
    </p:spTree>
    <p:extLst>
      <p:ext uri="{BB962C8B-B14F-4D97-AF65-F5344CB8AC3E}">
        <p14:creationId xmlns:p14="http://schemas.microsoft.com/office/powerpoint/2010/main" val="2392471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DEC7AE7-2390-A5EE-6FE6-D18A91C00F75}"/>
              </a:ext>
            </a:extLst>
          </p:cNvPr>
          <p:cNvSpPr>
            <a:spLocks noGrp="1"/>
          </p:cNvSpPr>
          <p:nvPr>
            <p:ph type="title"/>
          </p:nvPr>
        </p:nvSpPr>
        <p:spPr/>
        <p:txBody>
          <a:bodyPr>
            <a:normAutofit fontScale="90000"/>
          </a:bodyPr>
          <a:lstStyle/>
          <a:p>
            <a:r>
              <a:rPr lang="fr-FR" dirty="0">
                <a:latin typeface="Arial" panose="020B0604020202020204" pitchFamily="34" charset="0"/>
                <a:cs typeface="Arial" panose="020B0604020202020204" pitchFamily="34" charset="0"/>
              </a:rPr>
              <a:t>Accueil des personnes avec des difficultés, des troubles ou du handicap</a:t>
            </a:r>
          </a:p>
        </p:txBody>
      </p:sp>
      <p:sp>
        <p:nvSpPr>
          <p:cNvPr id="3" name="Espace réservé du contenu 2">
            <a:extLst>
              <a:ext uri="{FF2B5EF4-FFF2-40B4-BE49-F238E27FC236}">
                <a16:creationId xmlns:a16="http://schemas.microsoft.com/office/drawing/2014/main" id="{7B89D758-C015-D2AC-AD74-D076D52491E5}"/>
              </a:ext>
            </a:extLst>
          </p:cNvPr>
          <p:cNvSpPr>
            <a:spLocks noGrp="1"/>
          </p:cNvSpPr>
          <p:nvPr>
            <p:ph idx="1"/>
          </p:nvPr>
        </p:nvSpPr>
        <p:spPr/>
        <p:txBody>
          <a:bodyPr/>
          <a:lstStyle/>
          <a:p>
            <a:r>
              <a:rPr lang="fr-FR" dirty="0">
                <a:latin typeface="Arial" panose="020B0604020202020204" pitchFamily="34" charset="0"/>
                <a:cs typeface="Arial" panose="020B0604020202020204" pitchFamily="34" charset="0"/>
              </a:rPr>
              <a:t>La loi « Handicap » du 11 février 2005 </a:t>
            </a:r>
          </a:p>
          <a:p>
            <a:r>
              <a:rPr lang="fr-FR" dirty="0">
                <a:latin typeface="Arial" panose="020B0604020202020204" pitchFamily="34" charset="0"/>
                <a:cs typeface="Arial" panose="020B0604020202020204" pitchFamily="34" charset="0"/>
              </a:rPr>
              <a:t>La loi Avenir professionnel 5 septembre 2018 : référent handicap</a:t>
            </a:r>
          </a:p>
          <a:p>
            <a:r>
              <a:rPr lang="fr-FR" dirty="0">
                <a:latin typeface="Arial" panose="020B0604020202020204" pitchFamily="34" charset="0"/>
                <a:cs typeface="Arial" panose="020B0604020202020204" pitchFamily="34" charset="0"/>
              </a:rPr>
              <a:t>Le décret du 6 juin 2019 : démarche de qualité avec </a:t>
            </a:r>
            <a:r>
              <a:rPr lang="fr-FR" dirty="0" err="1">
                <a:latin typeface="Arial" panose="020B0604020202020204" pitchFamily="34" charset="0"/>
                <a:cs typeface="Arial" panose="020B0604020202020204" pitchFamily="34" charset="0"/>
              </a:rPr>
              <a:t>Qualiopi</a:t>
            </a:r>
            <a:endParaRPr lang="fr-FR" dirty="0">
              <a:latin typeface="Arial" panose="020B0604020202020204" pitchFamily="34" charset="0"/>
              <a:cs typeface="Arial" panose="020B0604020202020204" pitchFamily="34" charset="0"/>
            </a:endParaRPr>
          </a:p>
          <a:p>
            <a:r>
              <a:rPr lang="fr-FR" dirty="0">
                <a:latin typeface="Arial" panose="020B0604020202020204" pitchFamily="34" charset="0"/>
                <a:cs typeface="Arial" panose="020B0604020202020204" pitchFamily="34" charset="0"/>
              </a:rPr>
              <a:t>Dans le concret :</a:t>
            </a:r>
          </a:p>
          <a:p>
            <a:pPr lvl="1"/>
            <a:r>
              <a:rPr lang="fr-FR" dirty="0">
                <a:highlight>
                  <a:srgbClr val="FFFF00"/>
                </a:highlight>
                <a:latin typeface="Arial" panose="020B0604020202020204" pitchFamily="34" charset="0"/>
                <a:cs typeface="Arial" panose="020B0604020202020204" pitchFamily="34" charset="0"/>
              </a:rPr>
              <a:t>Un référent handicap sur chaque site de formation</a:t>
            </a:r>
          </a:p>
          <a:p>
            <a:pPr lvl="1"/>
            <a:r>
              <a:rPr lang="fr-FR" dirty="0">
                <a:highlight>
                  <a:srgbClr val="FFFF00"/>
                </a:highlight>
                <a:latin typeface="Arial" panose="020B0604020202020204" pitchFamily="34" charset="0"/>
                <a:cs typeface="Arial" panose="020B0604020202020204" pitchFamily="34" charset="0"/>
              </a:rPr>
              <a:t>Un accueil en amont de la formation ou repérage/détection</a:t>
            </a:r>
          </a:p>
          <a:p>
            <a:pPr lvl="1"/>
            <a:r>
              <a:rPr lang="fr-FR" dirty="0">
                <a:highlight>
                  <a:srgbClr val="FFFF00"/>
                </a:highlight>
                <a:latin typeface="Arial" panose="020B0604020202020204" pitchFamily="34" charset="0"/>
                <a:cs typeface="Arial" panose="020B0604020202020204" pitchFamily="34" charset="0"/>
              </a:rPr>
              <a:t>Un suivi régulier en centre et en entreprise</a:t>
            </a:r>
          </a:p>
          <a:p>
            <a:pPr lvl="1"/>
            <a:r>
              <a:rPr lang="fr-FR" dirty="0">
                <a:highlight>
                  <a:srgbClr val="FFFF00"/>
                </a:highlight>
                <a:latin typeface="Arial" panose="020B0604020202020204" pitchFamily="34" charset="0"/>
                <a:cs typeface="Arial" panose="020B0604020202020204" pitchFamily="34" charset="0"/>
              </a:rPr>
              <a:t>Une adaptation de la formation dans la limite du possible/aménagement pédagogiques</a:t>
            </a:r>
          </a:p>
          <a:p>
            <a:pPr lvl="1"/>
            <a:endParaRPr lang="fr-FR" dirty="0"/>
          </a:p>
          <a:p>
            <a:pPr lvl="1"/>
            <a:endParaRPr lang="fr-FR" dirty="0"/>
          </a:p>
          <a:p>
            <a:endParaRPr lang="fr-FR" dirty="0"/>
          </a:p>
          <a:p>
            <a:endParaRPr lang="fr-FR" dirty="0"/>
          </a:p>
        </p:txBody>
      </p:sp>
    </p:spTree>
    <p:extLst>
      <p:ext uri="{BB962C8B-B14F-4D97-AF65-F5344CB8AC3E}">
        <p14:creationId xmlns:p14="http://schemas.microsoft.com/office/powerpoint/2010/main" val="2925005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4ECE7D-2721-5DBB-69A6-7F746BEF559D}"/>
              </a:ext>
            </a:extLst>
          </p:cNvPr>
          <p:cNvSpPr>
            <a:spLocks noGrp="1"/>
          </p:cNvSpPr>
          <p:nvPr>
            <p:ph type="title"/>
          </p:nvPr>
        </p:nvSpPr>
        <p:spPr/>
        <p:txBody>
          <a:bodyPr>
            <a:normAutofit fontScale="90000"/>
          </a:bodyPr>
          <a:lstStyle/>
          <a:p>
            <a:r>
              <a:rPr lang="fr-FR" dirty="0">
                <a:latin typeface="Arial" panose="020B0604020202020204" pitchFamily="34" charset="0"/>
                <a:cs typeface="Arial" panose="020B0604020202020204" pitchFamily="34" charset="0"/>
              </a:rPr>
              <a:t>Accompagnement des apprentis</a:t>
            </a:r>
            <a:br>
              <a:rPr lang="fr-FR" dirty="0">
                <a:latin typeface="Arial" panose="020B0604020202020204" pitchFamily="34" charset="0"/>
                <a:cs typeface="Arial" panose="020B0604020202020204" pitchFamily="34" charset="0"/>
              </a:rPr>
            </a:br>
            <a:r>
              <a:rPr lang="fr-FR" dirty="0">
                <a:latin typeface="Arial" panose="020B0604020202020204" pitchFamily="34" charset="0"/>
                <a:cs typeface="Arial" panose="020B0604020202020204" pitchFamily="34" charset="0"/>
              </a:rPr>
              <a:t>en situation de handicap </a:t>
            </a:r>
            <a:r>
              <a:rPr lang="fr-FR" b="0" dirty="0">
                <a:latin typeface="Arial" panose="020B0604020202020204" pitchFamily="34" charset="0"/>
                <a:cs typeface="Arial" panose="020B0604020202020204" pitchFamily="34" charset="0"/>
              </a:rPr>
              <a:t>: </a:t>
            </a:r>
            <a:endParaRPr lang="fr-FR" dirty="0">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77F8F3E5-D512-597B-2B29-55005B33E963}"/>
              </a:ext>
            </a:extLst>
          </p:cNvPr>
          <p:cNvSpPr>
            <a:spLocks noGrp="1"/>
          </p:cNvSpPr>
          <p:nvPr>
            <p:ph idx="1"/>
          </p:nvPr>
        </p:nvSpPr>
        <p:spPr>
          <a:xfrm>
            <a:off x="386136" y="1720869"/>
            <a:ext cx="11749591" cy="4391695"/>
          </a:xfrm>
        </p:spPr>
        <p:txBody>
          <a:bodyPr>
            <a:normAutofit/>
          </a:bodyPr>
          <a:lstStyle/>
          <a:p>
            <a:r>
              <a:rPr lang="fr-FR" dirty="0">
                <a:latin typeface="Arial" panose="020B0604020202020204" pitchFamily="34" charset="0"/>
                <a:cs typeface="Arial" panose="020B0604020202020204" pitchFamily="34" charset="0"/>
              </a:rPr>
              <a:t>Un nombre d’apprentis accompagnés (sur les 5 sites) en forte évolution représentant près de 12% des effectifs :</a:t>
            </a:r>
          </a:p>
          <a:p>
            <a:pPr lvl="1"/>
            <a:r>
              <a:rPr lang="fr-FR" dirty="0">
                <a:latin typeface="Arial" panose="020B0604020202020204" pitchFamily="34" charset="0"/>
                <a:cs typeface="Arial" panose="020B0604020202020204" pitchFamily="34" charset="0"/>
              </a:rPr>
              <a:t>2022-2023 : 488 jeunes (+24%) accompagnés dont </a:t>
            </a:r>
            <a:r>
              <a:rPr lang="fr-FR" dirty="0">
                <a:highlight>
                  <a:srgbClr val="FFFF00"/>
                </a:highlight>
                <a:latin typeface="Arial" panose="020B0604020202020204" pitchFamily="34" charset="0"/>
                <a:cs typeface="Arial" panose="020B0604020202020204" pitchFamily="34" charset="0"/>
              </a:rPr>
              <a:t>68 RQTH*</a:t>
            </a:r>
          </a:p>
          <a:p>
            <a:pPr lvl="1"/>
            <a:r>
              <a:rPr lang="fr-FR" dirty="0">
                <a:latin typeface="Arial" panose="020B0604020202020204" pitchFamily="34" charset="0"/>
                <a:cs typeface="Arial" panose="020B0604020202020204" pitchFamily="34" charset="0"/>
              </a:rPr>
              <a:t>Rappel 2021-2022 : 395 jeunes (+48%) accompagnés dont 64 RQTH*</a:t>
            </a:r>
          </a:p>
          <a:p>
            <a:pPr lvl="1"/>
            <a:r>
              <a:rPr lang="fr-FR" dirty="0">
                <a:latin typeface="Arial" panose="020B0604020202020204" pitchFamily="34" charset="0"/>
                <a:cs typeface="Arial" panose="020B0604020202020204" pitchFamily="34" charset="0"/>
              </a:rPr>
              <a:t>Rappel 2020-2021 : 266 jeunes accompagnés dont 54 RQTH*</a:t>
            </a:r>
          </a:p>
          <a:p>
            <a:r>
              <a:rPr lang="fr-FR" dirty="0">
                <a:latin typeface="Arial" panose="020B0604020202020204" pitchFamily="34" charset="0"/>
                <a:cs typeface="Arial" panose="020B0604020202020204" pitchFamily="34" charset="0"/>
              </a:rPr>
              <a:t>Cas particulier du CFA Simone Veil : </a:t>
            </a:r>
          </a:p>
          <a:p>
            <a:pPr lvl="1"/>
            <a:r>
              <a:rPr lang="fr-FR" dirty="0">
                <a:latin typeface="Arial" panose="020B0604020202020204" pitchFamily="34" charset="0"/>
                <a:cs typeface="Arial" panose="020B0604020202020204" pitchFamily="34" charset="0"/>
              </a:rPr>
              <a:t>80 personnes suivies par an dont </a:t>
            </a:r>
            <a:r>
              <a:rPr lang="fr-FR" dirty="0">
                <a:highlight>
                  <a:srgbClr val="FFFF00"/>
                </a:highlight>
                <a:latin typeface="Arial" panose="020B0604020202020204" pitchFamily="34" charset="0"/>
                <a:cs typeface="Arial" panose="020B0604020202020204" pitchFamily="34" charset="0"/>
              </a:rPr>
              <a:t>10 à 13 reconnues en situation de Handicap</a:t>
            </a:r>
          </a:p>
          <a:p>
            <a:pPr lvl="1"/>
            <a:r>
              <a:rPr lang="fr-FR" dirty="0">
                <a:latin typeface="Arial" panose="020B0604020202020204" pitchFamily="34" charset="0"/>
                <a:cs typeface="Arial" panose="020B0604020202020204" pitchFamily="34" charset="0"/>
              </a:rPr>
              <a:t>Une aide au suivi avec </a:t>
            </a:r>
            <a:r>
              <a:rPr lang="fr-FR" dirty="0">
                <a:highlight>
                  <a:srgbClr val="FFFF00"/>
                </a:highlight>
                <a:latin typeface="Arial" panose="020B0604020202020204" pitchFamily="34" charset="0"/>
                <a:cs typeface="Arial" panose="020B0604020202020204" pitchFamily="34" charset="0"/>
              </a:rPr>
              <a:t>l’ALFEPH et L’EPNAK (DFA)</a:t>
            </a:r>
          </a:p>
          <a:p>
            <a:pPr lvl="1"/>
            <a:r>
              <a:rPr lang="fr-FR" dirty="0">
                <a:highlight>
                  <a:srgbClr val="FFFF00"/>
                </a:highlight>
                <a:latin typeface="Arial" panose="020B0604020202020204" pitchFamily="34" charset="0"/>
                <a:cs typeface="Arial" panose="020B0604020202020204" pitchFamily="34" charset="0"/>
              </a:rPr>
              <a:t>Montage de dossier RQTH</a:t>
            </a:r>
          </a:p>
          <a:p>
            <a:pPr lvl="1"/>
            <a:r>
              <a:rPr lang="fr-FR" dirty="0">
                <a:latin typeface="Arial" panose="020B0604020202020204" pitchFamily="34" charset="0"/>
                <a:cs typeface="Arial" panose="020B0604020202020204" pitchFamily="34" charset="0"/>
              </a:rPr>
              <a:t>Suivi spécifique et soutien individualisé pour les RQTH </a:t>
            </a:r>
            <a:r>
              <a:rPr lang="fr-FR" dirty="0">
                <a:highlight>
                  <a:srgbClr val="FFFF00"/>
                </a:highlight>
                <a:latin typeface="Arial" panose="020B0604020202020204" pitchFamily="34" charset="0"/>
                <a:cs typeface="Arial" panose="020B0604020202020204" pitchFamily="34" charset="0"/>
              </a:rPr>
              <a:t>(remédiation et compensation)</a:t>
            </a:r>
          </a:p>
          <a:p>
            <a:pPr marL="457200" lvl="1" indent="0">
              <a:buNone/>
            </a:pPr>
            <a:endParaRPr lang="fr-FR" dirty="0">
              <a:latin typeface="Arial" panose="020B0604020202020204" pitchFamily="34" charset="0"/>
              <a:cs typeface="Arial" panose="020B0604020202020204" pitchFamily="34" charset="0"/>
            </a:endParaRPr>
          </a:p>
          <a:p>
            <a:pPr marL="457200" lvl="1" indent="0">
              <a:buNone/>
            </a:pPr>
            <a:endParaRPr lang="fr-FR" sz="1800" dirty="0">
              <a:latin typeface="Arial" panose="020B0604020202020204" pitchFamily="34" charset="0"/>
              <a:cs typeface="Arial" panose="020B0604020202020204" pitchFamily="34" charset="0"/>
            </a:endParaRPr>
          </a:p>
          <a:p>
            <a:endParaRPr lang="fr-FR" sz="2000" dirty="0">
              <a:latin typeface="Montserrat" panose="00000500000000000000" pitchFamily="2" charset="0"/>
            </a:endParaRPr>
          </a:p>
          <a:p>
            <a:endParaRPr lang="fr-FR" sz="1800" dirty="0">
              <a:latin typeface="Montserrat" panose="00000500000000000000" pitchFamily="2" charset="0"/>
            </a:endParaRPr>
          </a:p>
        </p:txBody>
      </p:sp>
      <p:pic>
        <p:nvPicPr>
          <p:cNvPr id="4" name="Image 3">
            <a:extLst>
              <a:ext uri="{FF2B5EF4-FFF2-40B4-BE49-F238E27FC236}">
                <a16:creationId xmlns:a16="http://schemas.microsoft.com/office/drawing/2014/main" id="{8A935396-1671-4F9D-039A-81CB283794C6}"/>
              </a:ext>
            </a:extLst>
          </p:cNvPr>
          <p:cNvPicPr>
            <a:picLocks noChangeAspect="1"/>
          </p:cNvPicPr>
          <p:nvPr/>
        </p:nvPicPr>
        <p:blipFill>
          <a:blip r:embed="rId3"/>
          <a:stretch>
            <a:fillRect/>
          </a:stretch>
        </p:blipFill>
        <p:spPr>
          <a:xfrm>
            <a:off x="9049195" y="731521"/>
            <a:ext cx="3086533" cy="823642"/>
          </a:xfrm>
          <a:prstGeom prst="rect">
            <a:avLst/>
          </a:prstGeom>
        </p:spPr>
      </p:pic>
      <p:sp>
        <p:nvSpPr>
          <p:cNvPr id="6" name="ZoneTexte 5">
            <a:extLst>
              <a:ext uri="{FF2B5EF4-FFF2-40B4-BE49-F238E27FC236}">
                <a16:creationId xmlns:a16="http://schemas.microsoft.com/office/drawing/2014/main" id="{1C095B58-22E5-E1C6-238E-AA35CF875D71}"/>
              </a:ext>
            </a:extLst>
          </p:cNvPr>
          <p:cNvSpPr txBox="1"/>
          <p:nvPr/>
        </p:nvSpPr>
        <p:spPr>
          <a:xfrm>
            <a:off x="5834575" y="6234390"/>
            <a:ext cx="6098344"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 RQTH : reconnaissance de la qualité de travailleur handicapé</a:t>
            </a:r>
          </a:p>
        </p:txBody>
      </p:sp>
    </p:spTree>
    <p:extLst>
      <p:ext uri="{BB962C8B-B14F-4D97-AF65-F5344CB8AC3E}">
        <p14:creationId xmlns:p14="http://schemas.microsoft.com/office/powerpoint/2010/main" val="3612440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6783107-6A68-7E52-31DC-1F2686DEE94B}"/>
              </a:ext>
            </a:extLst>
          </p:cNvPr>
          <p:cNvSpPr>
            <a:spLocks noGrp="1"/>
          </p:cNvSpPr>
          <p:nvPr>
            <p:ph type="title"/>
          </p:nvPr>
        </p:nvSpPr>
        <p:spPr/>
        <p:txBody>
          <a:bodyPr/>
          <a:lstStyle/>
          <a:p>
            <a:r>
              <a:rPr lang="fr-FR" dirty="0">
                <a:latin typeface="Arial" panose="020B0604020202020204" pitchFamily="34" charset="0"/>
                <a:cs typeface="Arial" panose="020B0604020202020204" pitchFamily="34" charset="0"/>
              </a:rPr>
              <a:t>Les axes de travail  et les points positifs</a:t>
            </a:r>
          </a:p>
        </p:txBody>
      </p:sp>
      <p:sp>
        <p:nvSpPr>
          <p:cNvPr id="3" name="Espace réservé du contenu 2">
            <a:extLst>
              <a:ext uri="{FF2B5EF4-FFF2-40B4-BE49-F238E27FC236}">
                <a16:creationId xmlns:a16="http://schemas.microsoft.com/office/drawing/2014/main" id="{C39E04AD-A24B-26AD-3F2C-3E44866304F2}"/>
              </a:ext>
            </a:extLst>
          </p:cNvPr>
          <p:cNvSpPr>
            <a:spLocks noGrp="1"/>
          </p:cNvSpPr>
          <p:nvPr>
            <p:ph idx="1"/>
          </p:nvPr>
        </p:nvSpPr>
        <p:spPr/>
        <p:txBody>
          <a:bodyPr/>
          <a:lstStyle/>
          <a:p>
            <a:r>
              <a:rPr lang="fr-FR" dirty="0">
                <a:latin typeface="Arial" panose="020B0604020202020204" pitchFamily="34" charset="0"/>
                <a:cs typeface="Arial" panose="020B0604020202020204" pitchFamily="34" charset="0"/>
              </a:rPr>
              <a:t>Les axes de travail :</a:t>
            </a:r>
          </a:p>
          <a:p>
            <a:pPr lvl="1"/>
            <a:r>
              <a:rPr lang="fr-FR" dirty="0">
                <a:latin typeface="Arial" panose="020B0604020202020204" pitchFamily="34" charset="0"/>
                <a:cs typeface="Arial" panose="020B0604020202020204" pitchFamily="34" charset="0"/>
              </a:rPr>
              <a:t>Le passage du scolaire au monde du travail </a:t>
            </a:r>
          </a:p>
          <a:p>
            <a:pPr lvl="1"/>
            <a:r>
              <a:rPr lang="fr-FR" dirty="0">
                <a:latin typeface="Arial" panose="020B0604020202020204" pitchFamily="34" charset="0"/>
                <a:cs typeface="Arial" panose="020B0604020202020204" pitchFamily="34" charset="0"/>
              </a:rPr>
              <a:t>L’attente des RQTH qui sont possibles dès 15 ans avec contrat d’apprentissage</a:t>
            </a:r>
          </a:p>
          <a:p>
            <a:pPr lvl="1"/>
            <a:r>
              <a:rPr lang="fr-FR" dirty="0">
                <a:latin typeface="Arial" panose="020B0604020202020204" pitchFamily="34" charset="0"/>
                <a:cs typeface="Arial" panose="020B0604020202020204" pitchFamily="34" charset="0"/>
              </a:rPr>
              <a:t>L’adaptation des entreprises</a:t>
            </a:r>
          </a:p>
          <a:p>
            <a:r>
              <a:rPr lang="fr-FR" dirty="0">
                <a:latin typeface="Arial" panose="020B0604020202020204" pitchFamily="34" charset="0"/>
                <a:cs typeface="Arial" panose="020B0604020202020204" pitchFamily="34" charset="0"/>
              </a:rPr>
              <a:t>Les points positifs :</a:t>
            </a:r>
          </a:p>
          <a:p>
            <a:pPr lvl="1"/>
            <a:r>
              <a:rPr lang="fr-FR" dirty="0">
                <a:latin typeface="Arial" panose="020B0604020202020204" pitchFamily="34" charset="0"/>
                <a:cs typeface="Arial" panose="020B0604020202020204" pitchFamily="34" charset="0"/>
              </a:rPr>
              <a:t>Le coût contrat majoré qui permet une meilleure prise en charge</a:t>
            </a:r>
          </a:p>
          <a:p>
            <a:pPr lvl="1"/>
            <a:r>
              <a:rPr lang="fr-FR" dirty="0">
                <a:latin typeface="Arial" panose="020B0604020202020204" pitchFamily="34" charset="0"/>
                <a:cs typeface="Arial" panose="020B0604020202020204" pitchFamily="34" charset="0"/>
              </a:rPr>
              <a:t>Une confirmation du projet professionnel</a:t>
            </a:r>
          </a:p>
          <a:p>
            <a:pPr lvl="1"/>
            <a:r>
              <a:rPr lang="fr-FR" dirty="0">
                <a:latin typeface="Arial" panose="020B0604020202020204" pitchFamily="34" charset="0"/>
                <a:cs typeface="Arial" panose="020B0604020202020204" pitchFamily="34" charset="0"/>
              </a:rPr>
              <a:t>Un accompagnement tout au long du parcours et pour la poursuite de formation</a:t>
            </a:r>
          </a:p>
          <a:p>
            <a:pPr marL="457200" lvl="1" indent="0">
              <a:buNone/>
            </a:pPr>
            <a:endParaRPr lang="fr-FR" dirty="0">
              <a:latin typeface="Arial" panose="020B060402020202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24042162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F33C1477-9029-0369-387F-47E8FF937E3D}"/>
              </a:ext>
            </a:extLst>
          </p:cNvPr>
          <p:cNvSpPr>
            <a:spLocks noGrp="1"/>
          </p:cNvSpPr>
          <p:nvPr>
            <p:ph type="title"/>
          </p:nvPr>
        </p:nvSpPr>
        <p:spPr>
          <a:xfrm>
            <a:off x="8153400" y="1128094"/>
            <a:ext cx="3434180" cy="1415270"/>
          </a:xfrm>
        </p:spPr>
        <p:txBody>
          <a:bodyPr anchor="t">
            <a:normAutofit/>
          </a:bodyPr>
          <a:lstStyle/>
          <a:p>
            <a:r>
              <a:rPr lang="fr-FR" sz="3200"/>
              <a:t>Vos questions</a:t>
            </a:r>
          </a:p>
        </p:txBody>
      </p:sp>
      <p:sp>
        <p:nvSpPr>
          <p:cNvPr id="19" name="Rectangle 18">
            <a:extLst>
              <a:ext uri="{FF2B5EF4-FFF2-40B4-BE49-F238E27FC236}">
                <a16:creationId xmlns:a16="http://schemas.microsoft.com/office/drawing/2014/main" id="{7ED7575E-88D2-B771-681D-46A7E55415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576457" cy="6858000"/>
          </a:xfrm>
          <a:prstGeom prst="rect">
            <a:avLst/>
          </a:prstGeom>
          <a:solidFill>
            <a:schemeClr val="bg1">
              <a:lumMod val="9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que 6" descr="Contour de visage avec grimace contour">
            <a:extLst>
              <a:ext uri="{FF2B5EF4-FFF2-40B4-BE49-F238E27FC236}">
                <a16:creationId xmlns:a16="http://schemas.microsoft.com/office/drawing/2014/main" id="{A7DB2B5E-178D-6A84-1CDD-833E9FBBB0D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50237" y="702366"/>
            <a:ext cx="5459890" cy="5459890"/>
          </a:xfrm>
          <a:prstGeom prst="rect">
            <a:avLst/>
          </a:prstGeom>
        </p:spPr>
      </p:pic>
      <p:cxnSp>
        <p:nvCxnSpPr>
          <p:cNvPr id="21" name="Straight Connector 20">
            <a:extLst>
              <a:ext uri="{FF2B5EF4-FFF2-40B4-BE49-F238E27FC236}">
                <a16:creationId xmlns:a16="http://schemas.microsoft.com/office/drawing/2014/main" id="{249EDD1B-F94D-B4E6-ACAA-566B9A26FD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99390"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6" name="Espace réservé du contenu 5">
            <a:extLst>
              <a:ext uri="{FF2B5EF4-FFF2-40B4-BE49-F238E27FC236}">
                <a16:creationId xmlns:a16="http://schemas.microsoft.com/office/drawing/2014/main" id="{4A643ABA-07BE-590D-6463-C897CBFB0795}"/>
              </a:ext>
            </a:extLst>
          </p:cNvPr>
          <p:cNvSpPr>
            <a:spLocks noGrp="1"/>
          </p:cNvSpPr>
          <p:nvPr>
            <p:ph idx="1"/>
          </p:nvPr>
        </p:nvSpPr>
        <p:spPr>
          <a:xfrm>
            <a:off x="8153400" y="2543364"/>
            <a:ext cx="3434180" cy="3599019"/>
          </a:xfrm>
        </p:spPr>
        <p:txBody>
          <a:bodyPr>
            <a:normAutofit/>
          </a:bodyPr>
          <a:lstStyle/>
          <a:p>
            <a:r>
              <a:rPr lang="fr-FR" sz="2000" dirty="0">
                <a:latin typeface="Montserrat" panose="00000500000000000000" pitchFamily="2" charset="0"/>
              </a:rPr>
              <a:t>Merci de votre attention</a:t>
            </a:r>
          </a:p>
          <a:p>
            <a:endParaRPr lang="fr-FR" sz="2000" dirty="0">
              <a:latin typeface="Montserrat" panose="00000500000000000000" pitchFamily="2" charset="0"/>
            </a:endParaRPr>
          </a:p>
        </p:txBody>
      </p:sp>
    </p:spTree>
    <p:extLst>
      <p:ext uri="{BB962C8B-B14F-4D97-AF65-F5344CB8AC3E}">
        <p14:creationId xmlns:p14="http://schemas.microsoft.com/office/powerpoint/2010/main" val="2452756929"/>
      </p:ext>
    </p:extLst>
  </p:cSld>
  <p:clrMapOvr>
    <a:masterClrMapping/>
  </p:clrMapOvr>
</p:sld>
</file>

<file path=ppt/theme/theme1.xml><?xml version="1.0" encoding="utf-8"?>
<a:theme xmlns:a="http://schemas.openxmlformats.org/drawingml/2006/main" name="Conception personnalisé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2E331521B2F9D4F92440404CC9C236C" ma:contentTypeVersion="14" ma:contentTypeDescription="Crée un document." ma:contentTypeScope="" ma:versionID="32fcce913e6597f07b87e1e86fe95144">
  <xsd:schema xmlns:xsd="http://www.w3.org/2001/XMLSchema" xmlns:xs="http://www.w3.org/2001/XMLSchema" xmlns:p="http://schemas.microsoft.com/office/2006/metadata/properties" xmlns:ns2="f0e36c7c-8961-4014-b11c-c6e3e981c075" xmlns:ns3="c8f12085-d994-4ba6-aaf4-106aef5b4674" targetNamespace="http://schemas.microsoft.com/office/2006/metadata/properties" ma:root="true" ma:fieldsID="1cf343ec2f79801c54ad017ca83ff3f0" ns2:_="" ns3:_="">
    <xsd:import namespace="f0e36c7c-8961-4014-b11c-c6e3e981c075"/>
    <xsd:import namespace="c8f12085-d994-4ba6-aaf4-106aef5b467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0e36c7c-8961-4014-b11c-c6e3e981c07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Balises d’images" ma:readOnly="false" ma:fieldId="{5cf76f15-5ced-4ddc-b409-7134ff3c332f}" ma:taxonomyMulti="true" ma:sspId="3ab43599-874c-4784-8cfa-d184d6239b5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8f12085-d994-4ba6-aaf4-106aef5b4674" elementFormDefault="qualified">
    <xsd:import namespace="http://schemas.microsoft.com/office/2006/documentManagement/types"/>
    <xsd:import namespace="http://schemas.microsoft.com/office/infopath/2007/PartnerControls"/>
    <xsd:element name="SharedWithUsers" ma:index="16"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Partagé avec détails" ma:internalName="SharedWithDetails" ma:readOnly="true">
      <xsd:simpleType>
        <xsd:restriction base="dms:Note">
          <xsd:maxLength value="255"/>
        </xsd:restriction>
      </xsd:simpleType>
    </xsd:element>
    <xsd:element name="TaxCatchAll" ma:index="20" nillable="true" ma:displayName="Taxonomy Catch All Column" ma:hidden="true" ma:list="{53adea74-28fa-47f5-9c1d-64bc98ae1e02}" ma:internalName="TaxCatchAll" ma:showField="CatchAllData" ma:web="c8f12085-d994-4ba6-aaf4-106aef5b467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f0e36c7c-8961-4014-b11c-c6e3e981c075">
      <Terms xmlns="http://schemas.microsoft.com/office/infopath/2007/PartnerControls"/>
    </lcf76f155ced4ddcb4097134ff3c332f>
    <TaxCatchAll xmlns="c8f12085-d994-4ba6-aaf4-106aef5b4674" xsi:nil="true"/>
  </documentManagement>
</p:properties>
</file>

<file path=customXml/itemProps1.xml><?xml version="1.0" encoding="utf-8"?>
<ds:datastoreItem xmlns:ds="http://schemas.openxmlformats.org/officeDocument/2006/customXml" ds:itemID="{0E97C9F7-5341-4143-98CF-A2741780C893}">
  <ds:schemaRefs>
    <ds:schemaRef ds:uri="http://schemas.microsoft.com/sharepoint/v3/contenttype/forms"/>
  </ds:schemaRefs>
</ds:datastoreItem>
</file>

<file path=customXml/itemProps2.xml><?xml version="1.0" encoding="utf-8"?>
<ds:datastoreItem xmlns:ds="http://schemas.openxmlformats.org/officeDocument/2006/customXml" ds:itemID="{E63EF197-4219-4B3A-96E4-C4409F6B6D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0e36c7c-8961-4014-b11c-c6e3e981c075"/>
    <ds:schemaRef ds:uri="c8f12085-d994-4ba6-aaf4-106aef5b46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0EB3F36-5CA9-4F89-9EF5-B9D6E2ADA965}">
  <ds:schemaRefs>
    <ds:schemaRef ds:uri="c8f12085-d994-4ba6-aaf4-106aef5b4674"/>
    <ds:schemaRef ds:uri="http://purl.org/dc/dcmitype/"/>
    <ds:schemaRef ds:uri="http://schemas.microsoft.com/office/2006/metadata/properties"/>
    <ds:schemaRef ds:uri="http://schemas.microsoft.com/office/2006/documentManagement/types"/>
    <ds:schemaRef ds:uri="http://purl.org/dc/elements/1.1/"/>
    <ds:schemaRef ds:uri="http://www.w3.org/XML/1998/namespace"/>
    <ds:schemaRef ds:uri="http://schemas.microsoft.com/office/infopath/2007/PartnerControls"/>
    <ds:schemaRef ds:uri="http://purl.org/dc/terms/"/>
    <ds:schemaRef ds:uri="http://schemas.openxmlformats.org/package/2006/metadata/core-properties"/>
    <ds:schemaRef ds:uri="f0e36c7c-8961-4014-b11c-c6e3e981c075"/>
  </ds:schemaRefs>
</ds:datastoreItem>
</file>

<file path=docProps/app.xml><?xml version="1.0" encoding="utf-8"?>
<Properties xmlns="http://schemas.openxmlformats.org/officeDocument/2006/extended-properties" xmlns:vt="http://schemas.openxmlformats.org/officeDocument/2006/docPropsVTypes">
  <TotalTime>10710</TotalTime>
  <Words>1015</Words>
  <Application>Microsoft Office PowerPoint</Application>
  <PresentationFormat>Grand écran</PresentationFormat>
  <Paragraphs>89</Paragraphs>
  <Slides>7</Slides>
  <Notes>3</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7</vt:i4>
      </vt:variant>
    </vt:vector>
  </HeadingPairs>
  <TitlesOfParts>
    <vt:vector size="13" baseType="lpstr">
      <vt:lpstr>Arial</vt:lpstr>
      <vt:lpstr>Calibri</vt:lpstr>
      <vt:lpstr>Montserrat</vt:lpstr>
      <vt:lpstr>Montserrat Medium</vt:lpstr>
      <vt:lpstr>Roboto Slab</vt:lpstr>
      <vt:lpstr>Conception personnalisée</vt:lpstr>
      <vt:lpstr>L’orientation en apprentissage</vt:lpstr>
      <vt:lpstr>La formation à la CMA Normandie</vt:lpstr>
      <vt:lpstr>La formation en alternance</vt:lpstr>
      <vt:lpstr>Accueil des personnes avec des difficultés, des troubles ou du handicap</vt:lpstr>
      <vt:lpstr>Accompagnement des apprentis en situation de handicap : </vt:lpstr>
      <vt:lpstr>Les axes de travail  et les points positifs</vt:lpstr>
      <vt:lpstr>Vos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Accompagnement des apprentis en situation de handicap :</dc:title>
  <dc:creator>DEBRUILLE-LIVNEY Anne</dc:creator>
  <cp:lastModifiedBy>Temagoult Katbia</cp:lastModifiedBy>
  <cp:revision>6</cp:revision>
  <cp:lastPrinted>2022-11-17T18:19:15Z</cp:lastPrinted>
  <dcterms:created xsi:type="dcterms:W3CDTF">2022-11-10T09:13:20Z</dcterms:created>
  <dcterms:modified xsi:type="dcterms:W3CDTF">2023-12-07T08:13:28Z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0x01010052E331521B2F9D4F92440404CC9C236C</vt:lpwstr>
  </property>
  <property fmtid="{D5CDD505-2E9C-101B-9397-08002B2CF9AE}" pid="3" name="MediaServiceImageTags">
    <vt:lpwstr/>
  </property>
</Properties>
</file>