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0"/>
  </p:notesMasterIdLst>
  <p:handoutMasterIdLst>
    <p:handoutMasterId r:id="rId31"/>
  </p:handoutMasterIdLst>
  <p:sldIdLst>
    <p:sldId id="267" r:id="rId3"/>
    <p:sldId id="277" r:id="rId4"/>
    <p:sldId id="259" r:id="rId5"/>
    <p:sldId id="260" r:id="rId6"/>
    <p:sldId id="258" r:id="rId7"/>
    <p:sldId id="276" r:id="rId8"/>
    <p:sldId id="262" r:id="rId9"/>
    <p:sldId id="266" r:id="rId10"/>
    <p:sldId id="263" r:id="rId11"/>
    <p:sldId id="279" r:id="rId12"/>
    <p:sldId id="290" r:id="rId13"/>
    <p:sldId id="265" r:id="rId14"/>
    <p:sldId id="268" r:id="rId15"/>
    <p:sldId id="271" r:id="rId16"/>
    <p:sldId id="264" r:id="rId17"/>
    <p:sldId id="261" r:id="rId18"/>
    <p:sldId id="275" r:id="rId19"/>
    <p:sldId id="278" r:id="rId20"/>
    <p:sldId id="280" r:id="rId21"/>
    <p:sldId id="282" r:id="rId22"/>
    <p:sldId id="281" r:id="rId23"/>
    <p:sldId id="283" r:id="rId24"/>
    <p:sldId id="284" r:id="rId25"/>
    <p:sldId id="285" r:id="rId26"/>
    <p:sldId id="286" r:id="rId27"/>
    <p:sldId id="287" r:id="rId28"/>
    <p:sldId id="289" r:id="rId29"/>
  </p:sldIdLst>
  <p:sldSz cx="12192000" cy="6858000"/>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79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660"/>
  </p:normalViewPr>
  <p:slideViewPr>
    <p:cSldViewPr snapToGrid="0">
      <p:cViewPr varScale="1">
        <p:scale>
          <a:sx n="73" d="100"/>
          <a:sy n="73" d="100"/>
        </p:scale>
        <p:origin x="-108"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fr-FR"/>
              <a:t>Présentation de la méthodologie</a:t>
            </a: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0EEFEA-BC61-428E-8FB6-2B1FC6D6B5D1}" type="datetimeFigureOut">
              <a:rPr lang="fr-FR"/>
              <a:pPr>
                <a:defRPr/>
              </a:pPr>
              <a:t>20/04/2016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3C7E1DD-18BD-4C26-9961-20D9A715716C}"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fr-FR"/>
              <a:t>Présentation de la méthodologie</a:t>
            </a:r>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862D77-8874-4F51-BF90-69265E02EBA9}" type="datetimeFigureOut">
              <a:rPr lang="fr-FR"/>
              <a:pPr>
                <a:defRPr/>
              </a:pPr>
              <a:t>20/04/2016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88D368A-BF5A-4A1D-91C9-2FCA2D2606F7}"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307F8-2051-4A54-927C-5BF618CB8106}" type="slidenum">
              <a:rPr lang="fr-FR">
                <a:cs typeface="Arial" charset="0"/>
              </a:rPr>
              <a:pPr fontAlgn="base">
                <a:spcBef>
                  <a:spcPct val="0"/>
                </a:spcBef>
                <a:spcAft>
                  <a:spcPct val="0"/>
                </a:spcAft>
              </a:pPr>
              <a:t>1</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61E44D-85F4-4672-B4B8-748E811AF532}" type="slidenum">
              <a:rPr lang="fr-FR">
                <a:cs typeface="Arial" charset="0"/>
              </a:rPr>
              <a:pPr fontAlgn="base">
                <a:spcBef>
                  <a:spcPct val="0"/>
                </a:spcBef>
                <a:spcAft>
                  <a:spcPct val="0"/>
                </a:spcAft>
              </a:pPr>
              <a:t>3</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4819" name="Espace réservé du numéro de diapositiv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E4A39-9A1C-4AB9-A91E-A2E78C558518}" type="slidenum">
              <a:rPr lang="fr-FR">
                <a:cs typeface="Arial" charset="0"/>
              </a:rPr>
              <a:pPr fontAlgn="base">
                <a:spcBef>
                  <a:spcPct val="0"/>
                </a:spcBef>
                <a:spcAft>
                  <a:spcPct val="0"/>
                </a:spcAft>
              </a:pPr>
              <a:t>5</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6"/>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fld id="{FBB741FC-7752-4358-977D-D0B095B826E6}" type="datetime1">
              <a:rPr lang="fr-FR"/>
              <a:pPr>
                <a:defRPr/>
              </a:pPr>
              <a:t>20/04/2016</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8" name="Slide Number Placeholder 5"/>
          <p:cNvSpPr>
            <a:spLocks noGrp="1"/>
          </p:cNvSpPr>
          <p:nvPr>
            <p:ph type="sldNum" sz="quarter" idx="12"/>
          </p:nvPr>
        </p:nvSpPr>
        <p:spPr/>
        <p:txBody>
          <a:bodyPr/>
          <a:lstStyle>
            <a:lvl1pPr>
              <a:defRPr/>
            </a:lvl1pPr>
          </a:lstStyle>
          <a:p>
            <a:pPr>
              <a:defRPr/>
            </a:pPr>
            <a:fld id="{0600D29B-1E1E-4295-BC35-1504B769FCB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D553B868-9C49-44FB-AFC6-F2E1FADFFA41}"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273D4BA3-5E31-4141-B4C8-36EBAB6C4ED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AC79045F-D4D0-419F-8D97-10F3B277C32D}"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9287F271-81B0-4743-9768-0FBE0AC6978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6"/>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fld id="{B5A7E63E-E2CB-4747-8F86-DCC6876DD075}" type="datetime1">
              <a:rPr lang="fr-FR"/>
              <a:pPr>
                <a:defRPr/>
              </a:pPr>
              <a:t>20/04/2016</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8" name="Slide Number Placeholder 5"/>
          <p:cNvSpPr>
            <a:spLocks noGrp="1"/>
          </p:cNvSpPr>
          <p:nvPr>
            <p:ph type="sldNum" sz="quarter" idx="12"/>
          </p:nvPr>
        </p:nvSpPr>
        <p:spPr/>
        <p:txBody>
          <a:bodyPr/>
          <a:lstStyle>
            <a:lvl1pPr>
              <a:defRPr/>
            </a:lvl1pPr>
          </a:lstStyle>
          <a:p>
            <a:pPr>
              <a:defRPr/>
            </a:pPr>
            <a:fld id="{30072251-435B-48FB-AD69-BDE63925DF32}"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449DACB4-7512-451F-8F99-455E33EB6CAB}"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1B4E0C49-4FF3-4848-B747-969D61A53AEC}"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8A863328-706B-4488-A79D-3CB19543E7C1}"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E14F6BDC-FB27-4970-B85E-F1F233991A68}"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AB8E7810-157B-4649-B9DE-4C18A9A02D51}" type="datetime1">
              <a:rPr lang="fr-FR"/>
              <a:pPr>
                <a:defRPr/>
              </a:pPr>
              <a:t>20/04/2016</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7" name="Slide Number Placeholder 5"/>
          <p:cNvSpPr>
            <a:spLocks noGrp="1"/>
          </p:cNvSpPr>
          <p:nvPr>
            <p:ph type="sldNum" sz="quarter" idx="12"/>
          </p:nvPr>
        </p:nvSpPr>
        <p:spPr/>
        <p:txBody>
          <a:bodyPr/>
          <a:lstStyle>
            <a:lvl1pPr>
              <a:defRPr/>
            </a:lvl1pPr>
          </a:lstStyle>
          <a:p>
            <a:pPr>
              <a:defRPr/>
            </a:pPr>
            <a:fld id="{B8CE0090-4F89-4962-9A39-57C4C18EF2CD}"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82068FB4-4FC3-43BC-B4FC-AA8A21621351}" type="datetime1">
              <a:rPr lang="fr-FR"/>
              <a:pPr>
                <a:defRPr/>
              </a:pPr>
              <a:t>20/04/2016</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9" name="Slide Number Placeholder 5"/>
          <p:cNvSpPr>
            <a:spLocks noGrp="1"/>
          </p:cNvSpPr>
          <p:nvPr>
            <p:ph type="sldNum" sz="quarter" idx="12"/>
          </p:nvPr>
        </p:nvSpPr>
        <p:spPr/>
        <p:txBody>
          <a:bodyPr/>
          <a:lstStyle>
            <a:lvl1pPr>
              <a:defRPr/>
            </a:lvl1pPr>
          </a:lstStyle>
          <a:p>
            <a:pPr>
              <a:defRPr/>
            </a:pPr>
            <a:fld id="{E891854D-646F-4E35-8232-93D23AB2A90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1D739DD7-6210-45D5-A115-3851AD982D92}" type="datetime1">
              <a:rPr lang="fr-FR"/>
              <a:pPr>
                <a:defRPr/>
              </a:pPr>
              <a:t>20/04/2016</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5" name="Slide Number Placeholder 5"/>
          <p:cNvSpPr>
            <a:spLocks noGrp="1"/>
          </p:cNvSpPr>
          <p:nvPr>
            <p:ph type="sldNum" sz="quarter" idx="12"/>
          </p:nvPr>
        </p:nvSpPr>
        <p:spPr/>
        <p:txBody>
          <a:bodyPr/>
          <a:lstStyle>
            <a:lvl1pPr>
              <a:defRPr/>
            </a:lvl1pPr>
          </a:lstStyle>
          <a:p>
            <a:pPr>
              <a:defRPr/>
            </a:pPr>
            <a:fld id="{8B90E825-9253-44F6-A46F-6B27690A3889}"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B8D5393A-FC3F-45C1-9150-E98BF4958980}" type="datetime1">
              <a:rPr lang="fr-FR"/>
              <a:pPr>
                <a:defRPr/>
              </a:pPr>
              <a:t>20/04/2016</a:t>
            </a:fld>
            <a:endParaRPr lang="fr-FR"/>
          </a:p>
        </p:txBody>
      </p:sp>
      <p:sp>
        <p:nvSpPr>
          <p:cNvPr id="3" name="Footer Placeholder 5"/>
          <p:cNvSpPr>
            <a:spLocks noGrp="1"/>
          </p:cNvSpPr>
          <p:nvPr>
            <p:ph type="ftr" sz="quarter" idx="11"/>
          </p:nvPr>
        </p:nvSpPr>
        <p:spPr/>
        <p:txBody>
          <a:bodyPr/>
          <a:lstStyle>
            <a:lvl1pPr>
              <a:defRPr/>
            </a:lvl1pPr>
          </a:lstStyle>
          <a:p>
            <a:pPr>
              <a:defRPr/>
            </a:pPr>
            <a:r>
              <a:rPr lang="fr-FR"/>
              <a:t>DASPPH / Comité de pilotage 1er Avril 2016</a:t>
            </a:r>
          </a:p>
        </p:txBody>
      </p:sp>
      <p:sp>
        <p:nvSpPr>
          <p:cNvPr id="4" name="Slide Number Placeholder 6"/>
          <p:cNvSpPr>
            <a:spLocks noGrp="1"/>
          </p:cNvSpPr>
          <p:nvPr>
            <p:ph type="sldNum" sz="quarter" idx="12"/>
          </p:nvPr>
        </p:nvSpPr>
        <p:spPr/>
        <p:txBody>
          <a:bodyPr/>
          <a:lstStyle>
            <a:lvl1pPr>
              <a:defRPr/>
            </a:lvl1pPr>
          </a:lstStyle>
          <a:p>
            <a:pPr>
              <a:defRPr/>
            </a:pPr>
            <a:fld id="{36E8E420-15E9-4C3E-BE38-4D62BB54683A}"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A2832BDE-28A3-491A-A505-16EB5FDB2BF0}" type="datetime1">
              <a:rPr lang="fr-FR"/>
              <a:pPr>
                <a:defRPr/>
              </a:pPr>
              <a:t>20/04/2016</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7" name="Slide Number Placeholder 5"/>
          <p:cNvSpPr>
            <a:spLocks noGrp="1"/>
          </p:cNvSpPr>
          <p:nvPr>
            <p:ph type="sldNum" sz="quarter" idx="12"/>
          </p:nvPr>
        </p:nvSpPr>
        <p:spPr/>
        <p:txBody>
          <a:bodyPr/>
          <a:lstStyle>
            <a:lvl1pPr>
              <a:defRPr/>
            </a:lvl1pPr>
          </a:lstStyle>
          <a:p>
            <a:pPr>
              <a:defRPr/>
            </a:pPr>
            <a:fld id="{F4A2AB76-606F-461D-A25C-349B0243286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41EBF69E-6974-44EA-A303-D7CD781EC126}"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DADBDE41-1B3E-4623-B765-C3A0355EEB72}"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7"/>
          <p:cNvSpPr>
            <a:spLocks noGrp="1"/>
          </p:cNvSpPr>
          <p:nvPr>
            <p:ph type="dt" sz="half" idx="10"/>
          </p:nvPr>
        </p:nvSpPr>
        <p:spPr/>
        <p:txBody>
          <a:bodyPr/>
          <a:lstStyle>
            <a:lvl1pPr>
              <a:defRPr/>
            </a:lvl1pPr>
          </a:lstStyle>
          <a:p>
            <a:pPr>
              <a:defRPr/>
            </a:pPr>
            <a:fld id="{5758F8C3-673B-4B10-9897-844247801181}" type="datetime1">
              <a:rPr lang="fr-FR"/>
              <a:pPr>
                <a:defRPr/>
              </a:pPr>
              <a:t>20/04/2016</a:t>
            </a:fld>
            <a:endParaRPr lang="fr-FR"/>
          </a:p>
        </p:txBody>
      </p:sp>
      <p:sp>
        <p:nvSpPr>
          <p:cNvPr id="6" name="Footer Placeholder 8"/>
          <p:cNvSpPr>
            <a:spLocks noGrp="1"/>
          </p:cNvSpPr>
          <p:nvPr>
            <p:ph type="ftr" sz="quarter" idx="11"/>
          </p:nvPr>
        </p:nvSpPr>
        <p:spPr>
          <a:xfrm>
            <a:off x="3498850" y="6356350"/>
            <a:ext cx="5911850" cy="365125"/>
          </a:xfrm>
        </p:spPr>
        <p:txBody>
          <a:bodyPr/>
          <a:lstStyle>
            <a:lvl1pPr>
              <a:defRPr/>
            </a:lvl1pPr>
          </a:lstStyle>
          <a:p>
            <a:pPr>
              <a:defRPr/>
            </a:pPr>
            <a:r>
              <a:rPr lang="fr-FR"/>
              <a:t>DASPPH / Comité de pilotage 1er Avril 2016</a:t>
            </a:r>
          </a:p>
        </p:txBody>
      </p:sp>
      <p:sp>
        <p:nvSpPr>
          <p:cNvPr id="7" name="Slide Number Placeholder 9"/>
          <p:cNvSpPr>
            <a:spLocks noGrp="1"/>
          </p:cNvSpPr>
          <p:nvPr>
            <p:ph type="sldNum" sz="quarter" idx="12"/>
          </p:nvPr>
        </p:nvSpPr>
        <p:spPr/>
        <p:txBody>
          <a:bodyPr/>
          <a:lstStyle>
            <a:lvl1pPr>
              <a:defRPr/>
            </a:lvl1pPr>
          </a:lstStyle>
          <a:p>
            <a:pPr>
              <a:defRPr/>
            </a:pPr>
            <a:fld id="{06E80B7F-AF65-43CC-97DF-ED8FEB0B00DC}"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D6BEFF9-CB1D-4BA3-AD92-03CB33E47F7E}"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3E5332A9-0464-4595-9CBE-5A0A33188BF2}"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305F4F72-2CCE-4E67-A854-AA303325E4BF}"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0097F106-9912-4FEE-A0DD-D108CB02FBE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E7EFFC6C-1E6E-49E2-BC36-A034A9EC0675}" type="datetime1">
              <a:rPr lang="fr-FR"/>
              <a:pPr>
                <a:defRPr/>
              </a:pPr>
              <a:t>20/04/2016</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6" name="Slide Number Placeholder 5"/>
          <p:cNvSpPr>
            <a:spLocks noGrp="1"/>
          </p:cNvSpPr>
          <p:nvPr>
            <p:ph type="sldNum" sz="quarter" idx="12"/>
          </p:nvPr>
        </p:nvSpPr>
        <p:spPr/>
        <p:txBody>
          <a:bodyPr/>
          <a:lstStyle>
            <a:lvl1pPr>
              <a:defRPr/>
            </a:lvl1pPr>
          </a:lstStyle>
          <a:p>
            <a:pPr>
              <a:defRPr/>
            </a:pPr>
            <a:fld id="{C9284002-0DD9-4204-87E5-51B52343306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4FCD0687-39D5-40E4-BF7B-5BD013566C26}" type="datetime1">
              <a:rPr lang="fr-FR"/>
              <a:pPr>
                <a:defRPr/>
              </a:pPr>
              <a:t>20/04/2016</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7" name="Slide Number Placeholder 5"/>
          <p:cNvSpPr>
            <a:spLocks noGrp="1"/>
          </p:cNvSpPr>
          <p:nvPr>
            <p:ph type="sldNum" sz="quarter" idx="12"/>
          </p:nvPr>
        </p:nvSpPr>
        <p:spPr/>
        <p:txBody>
          <a:bodyPr/>
          <a:lstStyle>
            <a:lvl1pPr>
              <a:defRPr/>
            </a:lvl1pPr>
          </a:lstStyle>
          <a:p>
            <a:pPr>
              <a:defRPr/>
            </a:pPr>
            <a:fld id="{E6370195-404A-4831-970B-9298DA5DCC9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6753E3EB-320D-4A0D-81C1-568CB4D0F455}" type="datetime1">
              <a:rPr lang="fr-FR"/>
              <a:pPr>
                <a:defRPr/>
              </a:pPr>
              <a:t>20/04/2016</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9" name="Slide Number Placeholder 5"/>
          <p:cNvSpPr>
            <a:spLocks noGrp="1"/>
          </p:cNvSpPr>
          <p:nvPr>
            <p:ph type="sldNum" sz="quarter" idx="12"/>
          </p:nvPr>
        </p:nvSpPr>
        <p:spPr/>
        <p:txBody>
          <a:bodyPr/>
          <a:lstStyle>
            <a:lvl1pPr>
              <a:defRPr/>
            </a:lvl1pPr>
          </a:lstStyle>
          <a:p>
            <a:pPr>
              <a:defRPr/>
            </a:pPr>
            <a:fld id="{B88CD15C-3F2C-4535-8C6C-05887A44336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4E59BADE-FEC3-41DC-AA2F-394334F32D70}" type="datetime1">
              <a:rPr lang="fr-FR"/>
              <a:pPr>
                <a:defRPr/>
              </a:pPr>
              <a:t>20/04/2016</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5" name="Slide Number Placeholder 5"/>
          <p:cNvSpPr>
            <a:spLocks noGrp="1"/>
          </p:cNvSpPr>
          <p:nvPr>
            <p:ph type="sldNum" sz="quarter" idx="12"/>
          </p:nvPr>
        </p:nvSpPr>
        <p:spPr/>
        <p:txBody>
          <a:bodyPr/>
          <a:lstStyle>
            <a:lvl1pPr>
              <a:defRPr/>
            </a:lvl1pPr>
          </a:lstStyle>
          <a:p>
            <a:pPr>
              <a:defRPr/>
            </a:pPr>
            <a:fld id="{0D599E58-70E6-46B6-9D48-7F58BBB10D7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5BA2A9E-BA40-47FC-9FF3-DBBE78207FCE}" type="datetime1">
              <a:rPr lang="fr-FR"/>
              <a:pPr>
                <a:defRPr/>
              </a:pPr>
              <a:t>20/04/2016</a:t>
            </a:fld>
            <a:endParaRPr lang="fr-FR"/>
          </a:p>
        </p:txBody>
      </p:sp>
      <p:sp>
        <p:nvSpPr>
          <p:cNvPr id="3" name="Footer Placeholder 5"/>
          <p:cNvSpPr>
            <a:spLocks noGrp="1"/>
          </p:cNvSpPr>
          <p:nvPr>
            <p:ph type="ftr" sz="quarter" idx="11"/>
          </p:nvPr>
        </p:nvSpPr>
        <p:spPr/>
        <p:txBody>
          <a:bodyPr/>
          <a:lstStyle>
            <a:lvl1pPr>
              <a:defRPr/>
            </a:lvl1pPr>
          </a:lstStyle>
          <a:p>
            <a:pPr>
              <a:defRPr/>
            </a:pPr>
            <a:r>
              <a:rPr lang="fr-FR"/>
              <a:t>DASPPH / Comité de pilotage 1er Avril 2016</a:t>
            </a:r>
          </a:p>
        </p:txBody>
      </p:sp>
      <p:sp>
        <p:nvSpPr>
          <p:cNvPr id="4" name="Slide Number Placeholder 6"/>
          <p:cNvSpPr>
            <a:spLocks noGrp="1"/>
          </p:cNvSpPr>
          <p:nvPr>
            <p:ph type="sldNum" sz="quarter" idx="12"/>
          </p:nvPr>
        </p:nvSpPr>
        <p:spPr/>
        <p:txBody>
          <a:bodyPr/>
          <a:lstStyle>
            <a:lvl1pPr>
              <a:defRPr/>
            </a:lvl1pPr>
          </a:lstStyle>
          <a:p>
            <a:pPr>
              <a:defRPr/>
            </a:pPr>
            <a:fld id="{6AEC17FF-83B6-462F-90B3-311062FD4EE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AC72F85C-079B-4344-A5FF-1E3153359B32}" type="datetime1">
              <a:rPr lang="fr-FR"/>
              <a:pPr>
                <a:defRPr/>
              </a:pPr>
              <a:t>20/04/2016</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DASPPH / Comité de pilotage 1er Avril 2016</a:t>
            </a:r>
          </a:p>
        </p:txBody>
      </p:sp>
      <p:sp>
        <p:nvSpPr>
          <p:cNvPr id="7" name="Slide Number Placeholder 5"/>
          <p:cNvSpPr>
            <a:spLocks noGrp="1"/>
          </p:cNvSpPr>
          <p:nvPr>
            <p:ph type="sldNum" sz="quarter" idx="12"/>
          </p:nvPr>
        </p:nvSpPr>
        <p:spPr/>
        <p:txBody>
          <a:bodyPr/>
          <a:lstStyle>
            <a:lvl1pPr>
              <a:defRPr/>
            </a:lvl1pPr>
          </a:lstStyle>
          <a:p>
            <a:pPr>
              <a:defRPr/>
            </a:pPr>
            <a:fld id="{6B12AC06-1CB5-43C1-B229-C19CBCBF432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7"/>
          <p:cNvSpPr>
            <a:spLocks noGrp="1"/>
          </p:cNvSpPr>
          <p:nvPr>
            <p:ph type="dt" sz="half" idx="10"/>
          </p:nvPr>
        </p:nvSpPr>
        <p:spPr/>
        <p:txBody>
          <a:bodyPr/>
          <a:lstStyle>
            <a:lvl1pPr>
              <a:defRPr/>
            </a:lvl1pPr>
          </a:lstStyle>
          <a:p>
            <a:pPr>
              <a:defRPr/>
            </a:pPr>
            <a:fld id="{62AEBCDD-2E64-4DBD-BE1A-53343E04DC56}" type="datetime1">
              <a:rPr lang="fr-FR"/>
              <a:pPr>
                <a:defRPr/>
              </a:pPr>
              <a:t>20/04/2016</a:t>
            </a:fld>
            <a:endParaRPr lang="fr-FR"/>
          </a:p>
        </p:txBody>
      </p:sp>
      <p:sp>
        <p:nvSpPr>
          <p:cNvPr id="6" name="Footer Placeholder 8"/>
          <p:cNvSpPr>
            <a:spLocks noGrp="1"/>
          </p:cNvSpPr>
          <p:nvPr>
            <p:ph type="ftr" sz="quarter" idx="11"/>
          </p:nvPr>
        </p:nvSpPr>
        <p:spPr>
          <a:xfrm>
            <a:off x="3498850" y="6356350"/>
            <a:ext cx="5911850" cy="365125"/>
          </a:xfrm>
        </p:spPr>
        <p:txBody>
          <a:bodyPr/>
          <a:lstStyle>
            <a:lvl1pPr>
              <a:defRPr/>
            </a:lvl1pPr>
          </a:lstStyle>
          <a:p>
            <a:pPr>
              <a:defRPr/>
            </a:pPr>
            <a:r>
              <a:rPr lang="fr-FR"/>
              <a:t>DASPPH / Comité de pilotage 1er Avril 2016</a:t>
            </a:r>
          </a:p>
        </p:txBody>
      </p:sp>
      <p:sp>
        <p:nvSpPr>
          <p:cNvPr id="7" name="Slide Number Placeholder 9"/>
          <p:cNvSpPr>
            <a:spLocks noGrp="1"/>
          </p:cNvSpPr>
          <p:nvPr>
            <p:ph type="sldNum" sz="quarter" idx="12"/>
          </p:nvPr>
        </p:nvSpPr>
        <p:spPr/>
        <p:txBody>
          <a:bodyPr/>
          <a:lstStyle>
            <a:lvl1pPr>
              <a:defRPr/>
            </a:lvl1pPr>
          </a:lstStyle>
          <a:p>
            <a:pPr>
              <a:defRPr/>
            </a:pPr>
            <a:fld id="{0C0B0FD3-B7F9-4815-8B4A-C341FDFCE66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p:cNvSpPr>
            <a:spLocks noGrp="1"/>
          </p:cNvSpPr>
          <p:nvPr>
            <p:ph type="body" idx="1"/>
          </p:nvPr>
        </p:nvSpPr>
        <p:spPr bwMode="auto">
          <a:xfrm>
            <a:off x="3868738" y="863600"/>
            <a:ext cx="7315200" cy="512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fld id="{686E3704-FA58-4494-A3DC-001459E046F8}" type="datetime1">
              <a:rPr lang="fr-FR"/>
              <a:pPr>
                <a:defRPr/>
              </a:pPr>
              <a:t>20/04/2016</a:t>
            </a:fld>
            <a:endParaRPr lang="fr-FR"/>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r>
              <a:rPr lang="fr-FR"/>
              <a:t>DASPPH / Comité de pilotage 1er Avril 2016</a:t>
            </a:r>
            <a:endParaRPr lang="fr-FR"/>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accent1"/>
                </a:solidFill>
                <a:latin typeface="+mn-lt"/>
                <a:cs typeface="+mn-cs"/>
              </a:defRPr>
            </a:lvl1pPr>
          </a:lstStyle>
          <a:p>
            <a:pPr>
              <a:defRPr/>
            </a:pPr>
            <a:fld id="{D3085FAD-D5E1-498C-80B9-DA045AE30D8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1" r:id="rId1"/>
    <p:sldLayoutId id="2147483722" r:id="rId2"/>
    <p:sldLayoutId id="2147483721" r:id="rId3"/>
    <p:sldLayoutId id="2147483720" r:id="rId4"/>
    <p:sldLayoutId id="2147483719" r:id="rId5"/>
    <p:sldLayoutId id="2147483718" r:id="rId6"/>
    <p:sldLayoutId id="2147483732" r:id="rId7"/>
    <p:sldLayoutId id="2147483717" r:id="rId8"/>
    <p:sldLayoutId id="2147483733" r:id="rId9"/>
    <p:sldLayoutId id="2147483716" r:id="rId10"/>
    <p:sldLayoutId id="2147483715" r:id="rId11"/>
  </p:sldLayoutIdLst>
  <p:hf hdr="0" dt="0"/>
  <p:txStyles>
    <p:titleStyle>
      <a:lvl1pPr algn="l" rtl="0" fontAlgn="base">
        <a:lnSpc>
          <a:spcPct val="90000"/>
        </a:lnSpc>
        <a:spcBef>
          <a:spcPct val="0"/>
        </a:spcBef>
        <a:spcAft>
          <a:spcPct val="0"/>
        </a:spcAft>
        <a:defRPr sz="3600" kern="1200" spc="-60">
          <a:solidFill>
            <a:srgbClr val="FFFFFF"/>
          </a:solidFill>
          <a:latin typeface="+mj-lt"/>
          <a:ea typeface="+mj-ea"/>
          <a:cs typeface="+mj-cs"/>
        </a:defRPr>
      </a:lvl1pPr>
      <a:lvl2pPr algn="l" rtl="0" fontAlgn="base">
        <a:lnSpc>
          <a:spcPct val="90000"/>
        </a:lnSpc>
        <a:spcBef>
          <a:spcPct val="0"/>
        </a:spcBef>
        <a:spcAft>
          <a:spcPct val="0"/>
        </a:spcAft>
        <a:defRPr sz="3600">
          <a:solidFill>
            <a:srgbClr val="FFFFFF"/>
          </a:solidFill>
          <a:latin typeface="Corbel" pitchFamily="34" charset="0"/>
        </a:defRPr>
      </a:lvl2pPr>
      <a:lvl3pPr algn="l" rtl="0" fontAlgn="base">
        <a:lnSpc>
          <a:spcPct val="90000"/>
        </a:lnSpc>
        <a:spcBef>
          <a:spcPct val="0"/>
        </a:spcBef>
        <a:spcAft>
          <a:spcPct val="0"/>
        </a:spcAft>
        <a:defRPr sz="3600">
          <a:solidFill>
            <a:srgbClr val="FFFFFF"/>
          </a:solidFill>
          <a:latin typeface="Corbel" pitchFamily="34" charset="0"/>
        </a:defRPr>
      </a:lvl3pPr>
      <a:lvl4pPr algn="l" rtl="0" fontAlgn="base">
        <a:lnSpc>
          <a:spcPct val="90000"/>
        </a:lnSpc>
        <a:spcBef>
          <a:spcPct val="0"/>
        </a:spcBef>
        <a:spcAft>
          <a:spcPct val="0"/>
        </a:spcAft>
        <a:defRPr sz="3600">
          <a:solidFill>
            <a:srgbClr val="FFFFFF"/>
          </a:solidFill>
          <a:latin typeface="Corbel" pitchFamily="34" charset="0"/>
        </a:defRPr>
      </a:lvl4pPr>
      <a:lvl5pPr algn="l" rtl="0" fontAlgn="base">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fontAlgn="base">
        <a:lnSpc>
          <a:spcPct val="90000"/>
        </a:lnSpc>
        <a:spcBef>
          <a:spcPts val="12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182563" algn="l" rtl="0" fontAlgn="base">
        <a:lnSpc>
          <a:spcPct val="90000"/>
        </a:lnSpc>
        <a:spcBef>
          <a:spcPts val="250"/>
        </a:spcBef>
        <a:spcAft>
          <a:spcPts val="250"/>
        </a:spcAft>
        <a:buClr>
          <a:schemeClr val="accent1"/>
        </a:buClr>
        <a:buFont typeface="Wingdings 2" pitchFamily="18" charset="2"/>
        <a:buChar char=""/>
        <a:defRPr kern="1200">
          <a:solidFill>
            <a:srgbClr val="595959"/>
          </a:solidFill>
          <a:latin typeface="+mn-lt"/>
          <a:ea typeface="+mn-ea"/>
          <a:cs typeface="+mn-cs"/>
        </a:defRPr>
      </a:lvl2pPr>
      <a:lvl3pPr marL="1143000" indent="-182563" algn="l" rtl="0" fontAlgn="base">
        <a:lnSpc>
          <a:spcPct val="90000"/>
        </a:lnSpc>
        <a:spcBef>
          <a:spcPts val="250"/>
        </a:spcBef>
        <a:spcAft>
          <a:spcPts val="250"/>
        </a:spcAft>
        <a:buClr>
          <a:schemeClr val="accent1"/>
        </a:buClr>
        <a:buFont typeface="Wingdings 2" pitchFamily="18" charset="2"/>
        <a:buChar char=""/>
        <a:defRPr sz="1600" kern="1200">
          <a:solidFill>
            <a:srgbClr val="595959"/>
          </a:solidFill>
          <a:latin typeface="+mn-lt"/>
          <a:ea typeface="+mn-ea"/>
          <a:cs typeface="+mn-cs"/>
        </a:defRPr>
      </a:lvl3pPr>
      <a:lvl4pPr marL="16002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4pPr>
      <a:lvl5pPr marL="20574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7" name="Text Placeholder 2"/>
          <p:cNvSpPr>
            <a:spLocks noGrp="1"/>
          </p:cNvSpPr>
          <p:nvPr>
            <p:ph type="body" idx="1"/>
          </p:nvPr>
        </p:nvSpPr>
        <p:spPr bwMode="auto">
          <a:xfrm>
            <a:off x="3868738" y="863600"/>
            <a:ext cx="7315200" cy="512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fld id="{87F5A6FE-EF72-46EB-A9DE-3628C664BC5F}" type="datetime1">
              <a:rPr lang="fr-FR"/>
              <a:pPr>
                <a:defRPr/>
              </a:pPr>
              <a:t>20/04/2016</a:t>
            </a:fld>
            <a:endParaRPr lang="fr-FR"/>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r>
              <a:rPr lang="fr-FR"/>
              <a:t>DASPPH / Comité de pilotage 1er Avril 2016</a:t>
            </a:r>
            <a:endParaRPr lang="fr-FR"/>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accent1"/>
                </a:solidFill>
                <a:latin typeface="+mn-lt"/>
                <a:cs typeface="+mn-cs"/>
              </a:defRPr>
            </a:lvl1pPr>
          </a:lstStyle>
          <a:p>
            <a:pPr>
              <a:defRPr/>
            </a:pPr>
            <a:fld id="{78DEFA0B-559B-4651-A629-48FFCF1A4E1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4" r:id="rId1"/>
    <p:sldLayoutId id="2147483730" r:id="rId2"/>
    <p:sldLayoutId id="2147483729" r:id="rId3"/>
    <p:sldLayoutId id="2147483728" r:id="rId4"/>
    <p:sldLayoutId id="2147483727" r:id="rId5"/>
    <p:sldLayoutId id="2147483726" r:id="rId6"/>
    <p:sldLayoutId id="2147483735" r:id="rId7"/>
    <p:sldLayoutId id="2147483725" r:id="rId8"/>
    <p:sldLayoutId id="2147483736" r:id="rId9"/>
    <p:sldLayoutId id="2147483724" r:id="rId10"/>
    <p:sldLayoutId id="2147483723" r:id="rId11"/>
  </p:sldLayoutIdLst>
  <p:hf hdr="0" dt="0"/>
  <p:txStyles>
    <p:titleStyle>
      <a:lvl1pPr algn="l" rtl="0" fontAlgn="base">
        <a:lnSpc>
          <a:spcPct val="90000"/>
        </a:lnSpc>
        <a:spcBef>
          <a:spcPct val="0"/>
        </a:spcBef>
        <a:spcAft>
          <a:spcPct val="0"/>
        </a:spcAft>
        <a:defRPr sz="3600" kern="1200" spc="-60">
          <a:solidFill>
            <a:srgbClr val="FFFFFF"/>
          </a:solidFill>
          <a:latin typeface="+mj-lt"/>
          <a:ea typeface="+mj-ea"/>
          <a:cs typeface="+mj-cs"/>
        </a:defRPr>
      </a:lvl1pPr>
      <a:lvl2pPr algn="l" rtl="0" fontAlgn="base">
        <a:lnSpc>
          <a:spcPct val="90000"/>
        </a:lnSpc>
        <a:spcBef>
          <a:spcPct val="0"/>
        </a:spcBef>
        <a:spcAft>
          <a:spcPct val="0"/>
        </a:spcAft>
        <a:defRPr sz="3600">
          <a:solidFill>
            <a:srgbClr val="FFFFFF"/>
          </a:solidFill>
          <a:latin typeface="Corbel" pitchFamily="34" charset="0"/>
        </a:defRPr>
      </a:lvl2pPr>
      <a:lvl3pPr algn="l" rtl="0" fontAlgn="base">
        <a:lnSpc>
          <a:spcPct val="90000"/>
        </a:lnSpc>
        <a:spcBef>
          <a:spcPct val="0"/>
        </a:spcBef>
        <a:spcAft>
          <a:spcPct val="0"/>
        </a:spcAft>
        <a:defRPr sz="3600">
          <a:solidFill>
            <a:srgbClr val="FFFFFF"/>
          </a:solidFill>
          <a:latin typeface="Corbel" pitchFamily="34" charset="0"/>
        </a:defRPr>
      </a:lvl3pPr>
      <a:lvl4pPr algn="l" rtl="0" fontAlgn="base">
        <a:lnSpc>
          <a:spcPct val="90000"/>
        </a:lnSpc>
        <a:spcBef>
          <a:spcPct val="0"/>
        </a:spcBef>
        <a:spcAft>
          <a:spcPct val="0"/>
        </a:spcAft>
        <a:defRPr sz="3600">
          <a:solidFill>
            <a:srgbClr val="FFFFFF"/>
          </a:solidFill>
          <a:latin typeface="Corbel" pitchFamily="34" charset="0"/>
        </a:defRPr>
      </a:lvl4pPr>
      <a:lvl5pPr algn="l" rtl="0" fontAlgn="base">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fontAlgn="base">
        <a:lnSpc>
          <a:spcPct val="90000"/>
        </a:lnSpc>
        <a:spcBef>
          <a:spcPts val="12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182563" algn="l" rtl="0" fontAlgn="base">
        <a:lnSpc>
          <a:spcPct val="90000"/>
        </a:lnSpc>
        <a:spcBef>
          <a:spcPts val="250"/>
        </a:spcBef>
        <a:spcAft>
          <a:spcPts val="250"/>
        </a:spcAft>
        <a:buClr>
          <a:schemeClr val="accent1"/>
        </a:buClr>
        <a:buFont typeface="Wingdings 2" pitchFamily="18" charset="2"/>
        <a:buChar char=""/>
        <a:defRPr kern="1200">
          <a:solidFill>
            <a:srgbClr val="595959"/>
          </a:solidFill>
          <a:latin typeface="+mn-lt"/>
          <a:ea typeface="+mn-ea"/>
          <a:cs typeface="+mn-cs"/>
        </a:defRPr>
      </a:lvl2pPr>
      <a:lvl3pPr marL="1143000" indent="-182563" algn="l" rtl="0" fontAlgn="base">
        <a:lnSpc>
          <a:spcPct val="90000"/>
        </a:lnSpc>
        <a:spcBef>
          <a:spcPts val="250"/>
        </a:spcBef>
        <a:spcAft>
          <a:spcPts val="250"/>
        </a:spcAft>
        <a:buClr>
          <a:schemeClr val="accent1"/>
        </a:buClr>
        <a:buFont typeface="Wingdings 2" pitchFamily="18" charset="2"/>
        <a:buChar char=""/>
        <a:defRPr sz="1600" kern="1200">
          <a:solidFill>
            <a:srgbClr val="595959"/>
          </a:solidFill>
          <a:latin typeface="+mn-lt"/>
          <a:ea typeface="+mn-ea"/>
          <a:cs typeface="+mn-cs"/>
        </a:defRPr>
      </a:lvl3pPr>
      <a:lvl4pPr marL="16002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4pPr>
      <a:lvl5pPr marL="20574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cid:image003.jpg@01D148AA.D12973D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cid:image003.jpg@01D148AA.D12973D0"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05363-8DCB-4C94-B056-B5C4F1343638}" type="slidenum">
              <a:rPr lang="fr-FR">
                <a:cs typeface="Arial" charset="0"/>
              </a:rPr>
              <a:pPr fontAlgn="base">
                <a:spcBef>
                  <a:spcPct val="0"/>
                </a:spcBef>
                <a:spcAft>
                  <a:spcPct val="0"/>
                </a:spcAft>
              </a:pPr>
              <a:t>1</a:t>
            </a:fld>
            <a:endParaRPr lang="fr-FR">
              <a:cs typeface="Arial" charset="0"/>
            </a:endParaRPr>
          </a:p>
        </p:txBody>
      </p:sp>
      <p:sp>
        <p:nvSpPr>
          <p:cNvPr id="4" name="Ellipse 3"/>
          <p:cNvSpPr/>
          <p:nvPr/>
        </p:nvSpPr>
        <p:spPr>
          <a:xfrm>
            <a:off x="1154859" y="1418493"/>
            <a:ext cx="9942490" cy="392722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Titre 1"/>
          <p:cNvSpPr txBox="1">
            <a:spLocks/>
          </p:cNvSpPr>
          <p:nvPr/>
        </p:nvSpPr>
        <p:spPr>
          <a:xfrm>
            <a:off x="1570038" y="2179638"/>
            <a:ext cx="9144000" cy="254158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L’Association Le Pré de la Bataille </a:t>
            </a:r>
          </a:p>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et son Pôle Insertion et Promotion des Compétences vous présentent le</a:t>
            </a:r>
          </a:p>
          <a:p>
            <a:pPr algn="ctr" fontAlgn="auto">
              <a:spcAft>
                <a:spcPts val="0"/>
              </a:spcAft>
              <a:defRPr/>
            </a:pPr>
            <a:endParaRPr lang="fr-FR" sz="3900" dirty="0">
              <a:solidFill>
                <a:srgbClr val="7030A0"/>
              </a:solidFill>
              <a:latin typeface="Andalus" panose="02020603050405020304" pitchFamily="18" charset="-78"/>
              <a:cs typeface="Andalus" panose="02020603050405020304" pitchFamily="18" charset="-78"/>
            </a:endParaRPr>
          </a:p>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Dispositif d’Accompagnement Socio-Professionnel </a:t>
            </a:r>
            <a:r>
              <a:rPr lang="fr-FR" sz="3900" dirty="0">
                <a:solidFill>
                  <a:srgbClr val="7030A0"/>
                </a:solidFill>
                <a:latin typeface="Andalus" panose="02020603050405020304" pitchFamily="18" charset="-78"/>
                <a:cs typeface="Andalus" panose="02020603050405020304" pitchFamily="18" charset="-78"/>
              </a:rPr>
              <a:t>des </a:t>
            </a:r>
            <a:r>
              <a:rPr lang="fr-FR" sz="3900" dirty="0" smtClean="0">
                <a:solidFill>
                  <a:srgbClr val="7030A0"/>
                </a:solidFill>
                <a:latin typeface="Andalus" panose="02020603050405020304" pitchFamily="18" charset="-78"/>
                <a:cs typeface="Andalus" panose="02020603050405020304" pitchFamily="18" charset="-78"/>
              </a:rPr>
              <a:t>Personnes  Handicapées </a:t>
            </a:r>
            <a:r>
              <a:rPr lang="fr-FR" sz="3900" dirty="0">
                <a:solidFill>
                  <a:srgbClr val="7030A0"/>
                </a:solidFill>
                <a:latin typeface="Andalus" panose="02020603050405020304" pitchFamily="18" charset="-78"/>
                <a:cs typeface="Andalus" panose="02020603050405020304" pitchFamily="18" charset="-78"/>
              </a:rPr>
              <a:t>- 16/25 </a:t>
            </a:r>
            <a:r>
              <a:rPr lang="fr-FR" sz="3900" dirty="0" smtClean="0">
                <a:solidFill>
                  <a:srgbClr val="7030A0"/>
                </a:solidFill>
                <a:latin typeface="Andalus" panose="02020603050405020304" pitchFamily="18" charset="-78"/>
                <a:cs typeface="Andalus" panose="02020603050405020304" pitchFamily="18" charset="-78"/>
              </a:rPr>
              <a:t>ans</a:t>
            </a:r>
          </a:p>
          <a:p>
            <a:pPr algn="ctr" fontAlgn="auto">
              <a:spcAft>
                <a:spcPts val="0"/>
              </a:spcAft>
              <a:defRPr/>
            </a:pPr>
            <a:endParaRPr lang="fr-FR" sz="4600" dirty="0">
              <a:solidFill>
                <a:srgbClr val="7030A0"/>
              </a:solidFill>
              <a:latin typeface="+mn-lt"/>
              <a:cs typeface="Andalus" panose="02020603050405020304" pitchFamily="18" charset="-78"/>
            </a:endParaRPr>
          </a:p>
        </p:txBody>
      </p:sp>
      <p:sp>
        <p:nvSpPr>
          <p:cNvPr id="27654" name="Sous-titre 2"/>
          <p:cNvSpPr txBox="1">
            <a:spLocks/>
          </p:cNvSpPr>
          <p:nvPr/>
        </p:nvSpPr>
        <p:spPr bwMode="auto">
          <a:xfrm>
            <a:off x="5430838" y="4291013"/>
            <a:ext cx="2244725" cy="685800"/>
          </a:xfrm>
          <a:prstGeom prst="rect">
            <a:avLst/>
          </a:prstGeom>
          <a:noFill/>
          <a:ln w="9525">
            <a:noFill/>
            <a:miter lim="800000"/>
            <a:headEnd/>
            <a:tailEnd/>
          </a:ln>
        </p:spPr>
        <p:txBody>
          <a:bodyPr/>
          <a:lstStyle/>
          <a:p>
            <a:pPr>
              <a:lnSpc>
                <a:spcPct val="90000"/>
              </a:lnSpc>
              <a:spcBef>
                <a:spcPts val="1200"/>
              </a:spcBef>
              <a:buClr>
                <a:schemeClr val="accent1"/>
              </a:buClr>
              <a:buFont typeface="Wingdings 2" pitchFamily="18" charset="2"/>
              <a:buNone/>
            </a:pPr>
            <a:endParaRPr lang="fr-FR" sz="3200">
              <a:solidFill>
                <a:srgbClr val="7030A0"/>
              </a:solidFill>
              <a:latin typeface="Andalus" pitchFamily="18" charset="-78"/>
              <a:cs typeface="Andalus" pitchFamily="18" charset="-78"/>
            </a:endParaRPr>
          </a:p>
        </p:txBody>
      </p:sp>
      <p:pic>
        <p:nvPicPr>
          <p:cNvPr id="27655" name="Picture 2"/>
          <p:cNvPicPr>
            <a:picLocks noChangeAspect="1" noChangeArrowheads="1"/>
          </p:cNvPicPr>
          <p:nvPr/>
        </p:nvPicPr>
        <p:blipFill>
          <a:blip r:embed="rId3"/>
          <a:srcRect/>
          <a:stretch>
            <a:fillRect/>
          </a:stretch>
        </p:blipFill>
        <p:spPr bwMode="auto">
          <a:xfrm>
            <a:off x="158750" y="57150"/>
            <a:ext cx="1749425" cy="1736725"/>
          </a:xfrm>
          <a:prstGeom prst="rect">
            <a:avLst/>
          </a:prstGeom>
          <a:noFill/>
          <a:ln w="9525">
            <a:noFill/>
            <a:miter lim="800000"/>
            <a:headEnd/>
            <a:tailEnd/>
          </a:ln>
        </p:spPr>
      </p:pic>
      <p:pic>
        <p:nvPicPr>
          <p:cNvPr id="27656" name="Image 6" descr="cid:image003.jpg@01D148AA.D12973D0"/>
          <p:cNvPicPr>
            <a:picLocks noChangeAspect="1" noChangeArrowheads="1"/>
          </p:cNvPicPr>
          <p:nvPr/>
        </p:nvPicPr>
        <p:blipFill>
          <a:blip r:embed="rId4" r:link="rId5"/>
          <a:srcRect/>
          <a:stretch>
            <a:fillRect/>
          </a:stretch>
        </p:blipFill>
        <p:spPr bwMode="auto">
          <a:xfrm>
            <a:off x="5089525" y="5394325"/>
            <a:ext cx="2003425" cy="1092200"/>
          </a:xfrm>
          <a:prstGeom prst="rect">
            <a:avLst/>
          </a:prstGeom>
          <a:noFill/>
          <a:ln w="9525">
            <a:noFill/>
            <a:miter lim="800000"/>
            <a:headEnd/>
            <a:tailEnd/>
          </a:ln>
        </p:spPr>
      </p:pic>
      <p:sp>
        <p:nvSpPr>
          <p:cNvPr id="27657" name="Rectangle 1"/>
          <p:cNvSpPr>
            <a:spLocks noChangeArrowheads="1"/>
          </p:cNvSpPr>
          <p:nvPr/>
        </p:nvSpPr>
        <p:spPr bwMode="auto">
          <a:xfrm>
            <a:off x="2009775" y="301625"/>
            <a:ext cx="8162925" cy="954088"/>
          </a:xfrm>
          <a:prstGeom prst="rect">
            <a:avLst/>
          </a:prstGeom>
          <a:noFill/>
          <a:ln w="9525">
            <a:noFill/>
            <a:miter lim="800000"/>
            <a:headEnd/>
            <a:tailEnd/>
          </a:ln>
        </p:spPr>
        <p:txBody>
          <a:bodyPr wrap="none">
            <a:spAutoFit/>
          </a:bodyPr>
          <a:lstStyle/>
          <a:p>
            <a:pPr algn="ctr"/>
            <a:r>
              <a:rPr lang="fr-FR" sz="2800">
                <a:solidFill>
                  <a:srgbClr val="7030A0"/>
                </a:solidFill>
                <a:latin typeface="Book Antiqua" pitchFamily="18" charset="0"/>
                <a:cs typeface="Andalus" pitchFamily="18" charset="-78"/>
              </a:rPr>
              <a:t>1</a:t>
            </a:r>
            <a:r>
              <a:rPr lang="fr-FR" sz="2800" baseline="30000">
                <a:solidFill>
                  <a:srgbClr val="7030A0"/>
                </a:solidFill>
                <a:latin typeface="Book Antiqua" pitchFamily="18" charset="0"/>
                <a:cs typeface="Andalus" pitchFamily="18" charset="-78"/>
              </a:rPr>
              <a:t>ère</a:t>
            </a:r>
            <a:r>
              <a:rPr lang="fr-FR" sz="2800">
                <a:solidFill>
                  <a:srgbClr val="7030A0"/>
                </a:solidFill>
                <a:latin typeface="Book Antiqua" pitchFamily="18" charset="0"/>
                <a:cs typeface="Andalus" pitchFamily="18" charset="-78"/>
              </a:rPr>
              <a:t> Réunion de Comité de Pilotage </a:t>
            </a:r>
          </a:p>
          <a:p>
            <a:pPr algn="ctr"/>
            <a:r>
              <a:rPr lang="fr-FR" sz="2800">
                <a:solidFill>
                  <a:srgbClr val="7030A0"/>
                </a:solidFill>
                <a:latin typeface="Book Antiqua" pitchFamily="18" charset="0"/>
                <a:cs typeface="Andalus" pitchFamily="18" charset="-78"/>
              </a:rPr>
              <a:t>1</a:t>
            </a:r>
            <a:r>
              <a:rPr lang="fr-FR" sz="2800" baseline="30000">
                <a:solidFill>
                  <a:srgbClr val="7030A0"/>
                </a:solidFill>
                <a:latin typeface="Book Antiqua" pitchFamily="18" charset="0"/>
                <a:cs typeface="Andalus" pitchFamily="18" charset="-78"/>
              </a:rPr>
              <a:t>er</a:t>
            </a:r>
            <a:r>
              <a:rPr lang="fr-FR" sz="2800">
                <a:solidFill>
                  <a:srgbClr val="7030A0"/>
                </a:solidFill>
                <a:latin typeface="Book Antiqua" pitchFamily="18" charset="0"/>
                <a:cs typeface="Andalus" pitchFamily="18" charset="-78"/>
              </a:rPr>
              <a:t> Avril 2016 - ESAT de Saint Etienne du Rouvray</a:t>
            </a:r>
          </a:p>
        </p:txBody>
      </p:sp>
      <p:sp>
        <p:nvSpPr>
          <p:cNvPr id="8" name="Espace réservé du pied de page 7"/>
          <p:cNvSpPr>
            <a:spLocks noGrp="1"/>
          </p:cNvSpPr>
          <p:nvPr>
            <p:ph type="ftr" sz="quarter" idx="11"/>
          </p:nvPr>
        </p:nvSpPr>
        <p:spPr/>
        <p:txBody>
          <a:bodyPr/>
          <a:lstStyle/>
          <a:p>
            <a:pPr>
              <a:defRPr/>
            </a:pPr>
            <a:r>
              <a:rPr lang="fr-FR" dirty="0"/>
              <a:t>DASPPH / Comité de pilotage 1er Avril 2016</a:t>
            </a:r>
            <a:endParaRPr lang="fr-FR"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endParaRPr lang="fr-FR" sz="2800" dirty="0"/>
          </a:p>
        </p:txBody>
      </p:sp>
      <p:pic>
        <p:nvPicPr>
          <p:cNvPr id="39938" name="Espace réservé du contenu 3"/>
          <p:cNvPicPr>
            <a:picLocks noGrp="1" noChangeAspect="1"/>
          </p:cNvPicPr>
          <p:nvPr>
            <p:ph idx="1"/>
          </p:nvPr>
        </p:nvPicPr>
        <p:blipFill>
          <a:blip r:embed="rId2"/>
          <a:srcRect/>
          <a:stretch>
            <a:fillRect/>
          </a:stretch>
        </p:blipFill>
        <p:spPr>
          <a:xfrm>
            <a:off x="4111625" y="863600"/>
            <a:ext cx="6829425" cy="5121275"/>
          </a:xfrm>
        </p:spPr>
      </p:pic>
      <p:sp>
        <p:nvSpPr>
          <p:cNvPr id="39939"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487BD5-60CA-467B-BA86-A6A9EBF52902}" type="slidenum">
              <a:rPr lang="fr-FR">
                <a:cs typeface="Arial" charset="0"/>
              </a:rPr>
              <a:pPr fontAlgn="base">
                <a:spcBef>
                  <a:spcPct val="0"/>
                </a:spcBef>
                <a:spcAft>
                  <a:spcPct val="0"/>
                </a:spcAft>
              </a:pPr>
              <a:t>10</a:t>
            </a:fld>
            <a:endParaRPr lang="fr-FR">
              <a:cs typeface="Arial" charset="0"/>
            </a:endParaRPr>
          </a:p>
        </p:txBody>
      </p:sp>
      <p:sp>
        <p:nvSpPr>
          <p:cNvPr id="7" name="Espace réservé du pied de page 6"/>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br>
              <a:rPr lang="fr-FR" sz="2800" cap="all" dirty="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de 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dirty="0">
                <a:solidFill>
                  <a:srgbClr val="7030A0"/>
                </a:solidFill>
                <a:latin typeface="Andalus" panose="02020603050405020304" pitchFamily="18" charset="-78"/>
                <a:cs typeface="Andalus" panose="02020603050405020304" pitchFamily="18" charset="-78"/>
              </a:rPr>
              <a:t/>
            </a:r>
            <a:br>
              <a:rPr lang="fr-FR"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endParaRPr lang="fr-FR" sz="2800" dirty="0"/>
          </a:p>
        </p:txBody>
      </p:sp>
      <p:pic>
        <p:nvPicPr>
          <p:cNvPr id="40962" name="Espace réservé du contenu 5"/>
          <p:cNvPicPr>
            <a:picLocks noGrp="1" noChangeAspect="1"/>
          </p:cNvPicPr>
          <p:nvPr>
            <p:ph idx="1"/>
          </p:nvPr>
        </p:nvPicPr>
        <p:blipFill>
          <a:blip r:embed="rId2"/>
          <a:srcRect/>
          <a:stretch>
            <a:fillRect/>
          </a:stretch>
        </p:blipFill>
        <p:spPr>
          <a:xfrm>
            <a:off x="3921125" y="885825"/>
            <a:ext cx="7210425" cy="5076825"/>
          </a:xfrm>
        </p:spPr>
      </p:pic>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
        <p:nvSpPr>
          <p:cNvPr id="40964"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44710-0B05-4AED-8322-B6CCA0D4951B}" type="slidenum">
              <a:rPr lang="fr-FR">
                <a:cs typeface="Arial" charset="0"/>
              </a:rPr>
              <a:pPr fontAlgn="base">
                <a:spcBef>
                  <a:spcPct val="0"/>
                </a:spcBef>
                <a:spcAft>
                  <a:spcPct val="0"/>
                </a:spcAft>
              </a:pPr>
              <a:t>11</a:t>
            </a:fld>
            <a:endParaRPr lang="fr-FR">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fontScale="47500" lnSpcReduction="20000"/>
          </a:bodyPr>
          <a:lstStyle/>
          <a:p>
            <a:pPr marL="0" indent="0" algn="ctr" fontAlgn="auto">
              <a:spcAft>
                <a:spcPts val="0"/>
              </a:spcAft>
              <a:buFont typeface="Wingdings 2" pitchFamily="18" charset="2"/>
              <a:buNone/>
              <a:defRPr/>
            </a:pPr>
            <a:r>
              <a:rPr lang="fr-FR" sz="5100" dirty="0" smtClean="0">
                <a:solidFill>
                  <a:srgbClr val="7030A0"/>
                </a:solidFill>
                <a:latin typeface="Andalus" panose="02020603050405020304" pitchFamily="18" charset="-78"/>
                <a:cs typeface="Andalus" panose="02020603050405020304" pitchFamily="18" charset="-78"/>
              </a:rPr>
              <a:t>PHASE 3</a:t>
            </a:r>
            <a:endParaRPr lang="fr-FR" sz="5100" dirty="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sz="5100" dirty="0" smtClean="0">
                <a:solidFill>
                  <a:srgbClr val="7030A0"/>
                </a:solidFill>
                <a:latin typeface="Andalus" panose="02020603050405020304" pitchFamily="18" charset="-78"/>
                <a:cs typeface="Andalus" panose="02020603050405020304" pitchFamily="18" charset="-78"/>
              </a:rPr>
              <a:t>Validation du projet et rédaction du plan d’actions </a:t>
            </a:r>
          </a:p>
          <a:p>
            <a:pPr marL="182880" indent="-182880" algn="ctr" fontAlgn="auto">
              <a:spcAft>
                <a:spcPts val="0"/>
              </a:spcAft>
              <a:defRPr/>
            </a:pPr>
            <a:endParaRPr lang="fr-FR" sz="5100" dirty="0" smtClean="0">
              <a:solidFill>
                <a:srgbClr val="7030A0"/>
              </a:solidFill>
              <a:latin typeface="Andalus" panose="02020603050405020304" pitchFamily="18" charset="-78"/>
              <a:cs typeface="Andalus" panose="02020603050405020304" pitchFamily="18" charset="-78"/>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Recherche sur les métiers projets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Enquêtes métiers, visites Cité des Métiers</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Prise de contact et visites d’entreprises et de centres de formation</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Stages MO / EA / ESAT, Entreprises d’Insertion / chantiers d’insertion</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Rédaction d’un plan d’actions datées</a:t>
            </a:r>
          </a:p>
          <a:p>
            <a:pPr marL="182880" lvl="2" indent="-182880" fontAlgn="auto">
              <a:lnSpc>
                <a:spcPct val="100000"/>
              </a:lnSpc>
              <a:spcBef>
                <a:spcPts val="1200"/>
              </a:spcBef>
              <a:buFontTx/>
              <a:buChar char="-"/>
              <a:defRPr/>
            </a:pPr>
            <a:r>
              <a:rPr lang="fr-FR" sz="4000" dirty="0">
                <a:solidFill>
                  <a:schemeClr val="tx1">
                    <a:lumMod val="65000"/>
                    <a:lumOff val="35000"/>
                  </a:schemeClr>
                </a:solidFill>
              </a:rPr>
              <a:t>Suivi des ateliers </a:t>
            </a:r>
            <a:r>
              <a:rPr lang="fr-FR" sz="4000" dirty="0" smtClean="0">
                <a:solidFill>
                  <a:schemeClr val="tx1">
                    <a:lumMod val="65000"/>
                    <a:lumOff val="35000"/>
                  </a:schemeClr>
                </a:solidFill>
              </a:rPr>
              <a:t>collectifs prescrits (mobilité, disponibilité, gestion du temps, budget)</a:t>
            </a:r>
          </a:p>
          <a:p>
            <a:pPr marL="0" indent="0" fontAlgn="auto">
              <a:spcAft>
                <a:spcPts val="0"/>
              </a:spcAft>
              <a:buFont typeface="Wingdings 2" pitchFamily="18" charset="2"/>
              <a:buNone/>
              <a:defRPr/>
            </a:pPr>
            <a:endParaRPr lang="fr-FR" dirty="0" smtClean="0">
              <a:solidFill>
                <a:schemeClr val="tx1">
                  <a:lumMod val="65000"/>
                  <a:lumOff val="35000"/>
                </a:schemeClr>
              </a:solidFill>
            </a:endParaRPr>
          </a:p>
          <a:p>
            <a:pPr marL="0" indent="0" fontAlgn="auto">
              <a:spcAft>
                <a:spcPts val="0"/>
              </a:spcAft>
              <a:buFont typeface="Wingdings 2" pitchFamily="18" charset="2"/>
              <a:buNone/>
              <a:defRPr/>
            </a:pPr>
            <a:endParaRPr lang="fr-FR" dirty="0">
              <a:solidFill>
                <a:schemeClr val="tx1">
                  <a:lumMod val="65000"/>
                  <a:lumOff val="35000"/>
                </a:schemeClr>
              </a:solidFill>
            </a:endParaRPr>
          </a:p>
          <a:p>
            <a:pPr marL="0" indent="0" fontAlgn="auto">
              <a:spcAft>
                <a:spcPts val="0"/>
              </a:spcAft>
              <a:buFont typeface="Wingdings 2" pitchFamily="18" charset="2"/>
              <a:buNone/>
              <a:defRPr/>
            </a:pPr>
            <a:endParaRPr lang="fr-FR" dirty="0" smtClean="0">
              <a:solidFill>
                <a:schemeClr val="tx1">
                  <a:lumMod val="65000"/>
                  <a:lumOff val="35000"/>
                </a:schemeClr>
              </a:solidFill>
            </a:endParaRPr>
          </a:p>
          <a:p>
            <a:pPr marL="0" indent="0" fontAlgn="auto">
              <a:spcAft>
                <a:spcPts val="0"/>
              </a:spcAft>
              <a:buFont typeface="Wingdings 2" pitchFamily="18" charset="2"/>
              <a:buNone/>
              <a:defRPr/>
            </a:pPr>
            <a:r>
              <a:rPr lang="fr-FR" dirty="0" smtClean="0">
                <a:solidFill>
                  <a:schemeClr val="tx1">
                    <a:lumMod val="65000"/>
                    <a:lumOff val="35000"/>
                  </a:schemeClr>
                </a:solidFill>
              </a:rPr>
              <a:t> </a:t>
            </a:r>
            <a:endParaRPr lang="fr-FR" dirty="0">
              <a:solidFill>
                <a:schemeClr val="tx1">
                  <a:lumMod val="65000"/>
                  <a:lumOff val="35000"/>
                </a:schemeClr>
              </a:solidFill>
            </a:endParaRPr>
          </a:p>
          <a:p>
            <a:pPr marL="182880" indent="-182880" fontAlgn="auto">
              <a:spcAft>
                <a:spcPts val="0"/>
              </a:spcAft>
              <a:defRPr/>
            </a:pPr>
            <a:endParaRPr lang="fr-FR" dirty="0">
              <a:solidFill>
                <a:schemeClr val="tx1">
                  <a:lumMod val="65000"/>
                  <a:lumOff val="35000"/>
                </a:schemeClr>
              </a:solidFill>
            </a:endParaRPr>
          </a:p>
        </p:txBody>
      </p:sp>
      <p:sp>
        <p:nvSpPr>
          <p:cNvPr id="41986"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C8356-44BF-4B93-9B7B-AA59AB747E73}" type="slidenum">
              <a:rPr lang="fr-FR">
                <a:cs typeface="Arial" charset="0"/>
              </a:rPr>
              <a:pPr fontAlgn="base">
                <a:spcBef>
                  <a:spcPct val="0"/>
                </a:spcBef>
                <a:spcAft>
                  <a:spcPct val="0"/>
                </a:spcAft>
              </a:pPr>
              <a:t>12</a:t>
            </a:fld>
            <a:endParaRPr lang="fr-FR">
              <a:cs typeface="Arial" charset="0"/>
            </a:endParaRPr>
          </a:p>
        </p:txBody>
      </p:sp>
      <p:sp>
        <p:nvSpPr>
          <p:cNvPr id="6" name="Titre 1"/>
          <p:cNvSpPr txBox="1">
            <a:spLocks/>
          </p:cNvSpPr>
          <p:nvPr/>
        </p:nvSpPr>
        <p:spPr>
          <a:xfrm>
            <a:off x="404813" y="1276350"/>
            <a:ext cx="2947987" cy="4600575"/>
          </a:xfrm>
          <a:prstGeom prst="rect">
            <a:avLst/>
          </a:prstGeom>
        </p:spPr>
        <p:txBody>
          <a:bodyPr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endParaRPr lang="fr-FR" sz="2800" cap="all" dirty="0" smtClean="0">
              <a:solidFill>
                <a:srgbClr val="7030A0"/>
              </a:solidFill>
              <a:latin typeface="Andalus" panose="02020603050405020304" pitchFamily="18" charset="-78"/>
              <a:cs typeface="Andalus" panose="02020603050405020304" pitchFamily="18" charset="-78"/>
            </a:endParaRPr>
          </a:p>
          <a:p>
            <a:pPr fontAlgn="auto">
              <a:spcAft>
                <a:spcPts val="0"/>
              </a:spcAft>
              <a:defRPr/>
            </a:pP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noGrp="1"/>
          </p:cNvSpPr>
          <p:nvPr>
            <p:ph type="title"/>
          </p:nvPr>
        </p:nvSpPr>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p>
        </p:txBody>
      </p:sp>
      <p:sp>
        <p:nvSpPr>
          <p:cNvPr id="8" name="Espace réservé du contenu 2"/>
          <p:cNvSpPr>
            <a:spLocks noGrp="1"/>
          </p:cNvSpPr>
          <p:nvPr>
            <p:ph idx="1"/>
          </p:nvPr>
        </p:nvSpPr>
        <p:spPr/>
        <p:txBody>
          <a:bodyPr rtlCol="0">
            <a:normAutofit fontScale="47500" lnSpcReduction="20000"/>
          </a:bodyPr>
          <a:lstStyle/>
          <a:p>
            <a:pPr marL="182880" indent="-182880" fontAlgn="auto">
              <a:spcAft>
                <a:spcPts val="0"/>
              </a:spcAft>
              <a:defRPr/>
            </a:pPr>
            <a:endParaRPr lang="fr-FR" dirty="0" smtClean="0">
              <a:solidFill>
                <a:schemeClr val="tx1">
                  <a:lumMod val="65000"/>
                  <a:lumOff val="35000"/>
                </a:schemeClr>
              </a:solidFill>
            </a:endParaRPr>
          </a:p>
          <a:p>
            <a:pPr marL="0" indent="0" algn="ctr" fontAlgn="auto">
              <a:spcAft>
                <a:spcPts val="0"/>
              </a:spcAft>
              <a:buFont typeface="Wingdings 2" pitchFamily="18" charset="2"/>
              <a:buNone/>
              <a:defRPr/>
            </a:pPr>
            <a:r>
              <a:rPr lang="fr-FR" sz="5100" dirty="0">
                <a:solidFill>
                  <a:srgbClr val="7030A0"/>
                </a:solidFill>
                <a:latin typeface="Andalus" panose="02020603050405020304" pitchFamily="18" charset="-78"/>
                <a:cs typeface="Andalus" panose="02020603050405020304" pitchFamily="18" charset="-78"/>
              </a:rPr>
              <a:t>PHASE </a:t>
            </a:r>
            <a:r>
              <a:rPr lang="fr-FR" sz="5100" dirty="0" smtClean="0">
                <a:solidFill>
                  <a:srgbClr val="7030A0"/>
                </a:solidFill>
                <a:latin typeface="Andalus" panose="02020603050405020304" pitchFamily="18" charset="-78"/>
                <a:cs typeface="Andalus" panose="02020603050405020304" pitchFamily="18" charset="-78"/>
              </a:rPr>
              <a:t>4</a:t>
            </a:r>
            <a:endParaRPr lang="fr-FR" sz="5100" dirty="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sz="5100" dirty="0" smtClean="0">
                <a:solidFill>
                  <a:srgbClr val="7030A0"/>
                </a:solidFill>
                <a:latin typeface="Andalus" panose="02020603050405020304" pitchFamily="18" charset="-78"/>
                <a:cs typeface="Andalus" panose="02020603050405020304" pitchFamily="18" charset="-78"/>
              </a:rPr>
              <a:t>Accompagnement aux Actions  </a:t>
            </a:r>
          </a:p>
          <a:p>
            <a:pPr marL="0" indent="0" algn="ctr" fontAlgn="auto">
              <a:spcAft>
                <a:spcPts val="0"/>
              </a:spcAft>
              <a:buFont typeface="Wingdings 2" pitchFamily="18" charset="2"/>
              <a:buNone/>
              <a:defRPr/>
            </a:pPr>
            <a:r>
              <a:rPr lang="fr-FR" sz="5100" dirty="0">
                <a:solidFill>
                  <a:srgbClr val="7030A0"/>
                </a:solidFill>
                <a:latin typeface="Andalus" panose="02020603050405020304" pitchFamily="18" charset="-78"/>
                <a:cs typeface="Andalus" panose="02020603050405020304" pitchFamily="18" charset="-78"/>
              </a:rPr>
              <a:t>Outils principaux : chemin </a:t>
            </a:r>
            <a:r>
              <a:rPr lang="fr-FR" sz="5100" dirty="0" smtClean="0">
                <a:solidFill>
                  <a:srgbClr val="7030A0"/>
                </a:solidFill>
                <a:latin typeface="Andalus" panose="02020603050405020304" pitchFamily="18" charset="-78"/>
                <a:cs typeface="Andalus" panose="02020603050405020304" pitchFamily="18" charset="-78"/>
              </a:rPr>
              <a:t>Faisant 3, </a:t>
            </a:r>
            <a:r>
              <a:rPr lang="fr-FR" sz="5100" dirty="0" err="1">
                <a:solidFill>
                  <a:srgbClr val="7030A0"/>
                </a:solidFill>
                <a:latin typeface="Andalus" panose="02020603050405020304" pitchFamily="18" charset="-78"/>
                <a:cs typeface="Andalus" panose="02020603050405020304" pitchFamily="18" charset="-78"/>
              </a:rPr>
              <a:t>Explorama</a:t>
            </a:r>
            <a:r>
              <a:rPr lang="fr-FR" sz="5100" dirty="0">
                <a:solidFill>
                  <a:srgbClr val="7030A0"/>
                </a:solidFill>
                <a:latin typeface="Andalus" panose="02020603050405020304" pitchFamily="18" charset="-78"/>
                <a:cs typeface="Andalus" panose="02020603050405020304" pitchFamily="18" charset="-78"/>
              </a:rPr>
              <a:t> 2011, Remue-Méninge</a:t>
            </a:r>
          </a:p>
          <a:p>
            <a:pPr marL="0" indent="0" algn="ctr" fontAlgn="auto">
              <a:spcAft>
                <a:spcPts val="0"/>
              </a:spcAft>
              <a:buFont typeface="Wingdings 2" pitchFamily="18" charset="2"/>
              <a:buNone/>
              <a:defRPr/>
            </a:pPr>
            <a:endParaRPr lang="fr-FR" sz="5100" dirty="0" smtClean="0">
              <a:solidFill>
                <a:srgbClr val="7030A0"/>
              </a:solidFill>
              <a:latin typeface="Andalus" panose="02020603050405020304" pitchFamily="18" charset="-78"/>
              <a:cs typeface="Andalus" panose="02020603050405020304" pitchFamily="18" charset="-78"/>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Recherche d’emploi</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Recherche de stage </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Recherche de formation </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Dispositif d’Alternance Intégrative (DAI) </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Ateliers collectifs (méthodologie) (6 personnes)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Actions et suivis des actions en regroupement collectif (6 personnes)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Actions et suivis des actions en individuel</a:t>
            </a:r>
          </a:p>
          <a:p>
            <a:pPr marL="182880" indent="-182880" fontAlgn="auto">
              <a:spcAft>
                <a:spcPts val="0"/>
              </a:spcAft>
              <a:defRPr/>
            </a:pPr>
            <a:endParaRPr lang="fr-FR" dirty="0">
              <a:solidFill>
                <a:schemeClr val="tx1">
                  <a:lumMod val="65000"/>
                  <a:lumOff val="35000"/>
                </a:schemeClr>
              </a:solidFill>
            </a:endParaRPr>
          </a:p>
        </p:txBody>
      </p:sp>
      <p:sp>
        <p:nvSpPr>
          <p:cNvPr id="43011"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D81972-07DD-4A14-A29B-FDA37C771C6F}" type="slidenum">
              <a:rPr lang="fr-FR">
                <a:cs typeface="Arial" charset="0"/>
              </a:rPr>
              <a:pPr fontAlgn="base">
                <a:spcBef>
                  <a:spcPct val="0"/>
                </a:spcBef>
                <a:spcAft>
                  <a:spcPct val="0"/>
                </a:spcAft>
              </a:pPr>
              <a:t>13</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noGrp="1"/>
          </p:cNvSpPr>
          <p:nvPr>
            <p:ph type="title"/>
          </p:nvPr>
        </p:nvSpPr>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Les phases  </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endParaRPr lang="fr-FR" sz="2800" dirty="0">
              <a:solidFill>
                <a:srgbClr val="7030A0"/>
              </a:solidFill>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rtlCol="0">
            <a:normAutofit/>
          </a:bodyPr>
          <a:lstStyle/>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ATELIERS COLLECTIFS (6 personnes)</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Ciblage </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CV</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Lettres</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Initiation informatique</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Internet dans sa recherche de stage et d’emploi</a:t>
            </a:r>
          </a:p>
          <a:p>
            <a:pPr marL="182880" lvl="2" indent="-182880" fontAlgn="auto">
              <a:lnSpc>
                <a:spcPct val="80000"/>
              </a:lnSpc>
              <a:spcBef>
                <a:spcPts val="1200"/>
              </a:spcBef>
              <a:buFontTx/>
              <a:buChar char="-"/>
              <a:defRPr/>
            </a:pPr>
            <a:r>
              <a:rPr lang="fr-FR" sz="1300" dirty="0" smtClean="0">
                <a:solidFill>
                  <a:schemeClr val="tx1">
                    <a:lumMod val="65000"/>
                    <a:lumOff val="35000"/>
                  </a:schemeClr>
                </a:solidFill>
              </a:rPr>
              <a:t>Mobilité / Disponibilité / Gestion du temps</a:t>
            </a:r>
            <a:endParaRPr lang="fr-FR" sz="1300" dirty="0">
              <a:solidFill>
                <a:schemeClr val="tx1">
                  <a:lumMod val="65000"/>
                  <a:lumOff val="35000"/>
                </a:schemeClr>
              </a:solidFill>
            </a:endParaRPr>
          </a:p>
          <a:p>
            <a:pPr marL="182880" lvl="2" indent="-182880" fontAlgn="auto">
              <a:lnSpc>
                <a:spcPct val="80000"/>
              </a:lnSpc>
              <a:spcBef>
                <a:spcPts val="1200"/>
              </a:spcBef>
              <a:buFontTx/>
              <a:buChar char="-"/>
              <a:defRPr/>
            </a:pPr>
            <a:r>
              <a:rPr lang="fr-FR" sz="1300" dirty="0">
                <a:solidFill>
                  <a:schemeClr val="tx1">
                    <a:lumMod val="65000"/>
                    <a:lumOff val="35000"/>
                  </a:schemeClr>
                </a:solidFill>
              </a:rPr>
              <a:t>Entretien, communication</a:t>
            </a:r>
          </a:p>
          <a:p>
            <a:pPr marL="182880" lvl="2" indent="-182880" fontAlgn="auto">
              <a:lnSpc>
                <a:spcPct val="80000"/>
              </a:lnSpc>
              <a:spcBef>
                <a:spcPts val="1200"/>
              </a:spcBef>
              <a:buFontTx/>
              <a:buChar char="-"/>
              <a:defRPr/>
            </a:pPr>
            <a:r>
              <a:rPr lang="fr-FR" sz="1300" dirty="0">
                <a:solidFill>
                  <a:schemeClr val="tx1">
                    <a:lumMod val="65000"/>
                    <a:lumOff val="35000"/>
                  </a:schemeClr>
                </a:solidFill>
              </a:rPr>
              <a:t>Image de </a:t>
            </a:r>
            <a:r>
              <a:rPr lang="fr-FR" sz="1300" dirty="0" smtClean="0">
                <a:solidFill>
                  <a:schemeClr val="tx1">
                    <a:lumMod val="65000"/>
                    <a:lumOff val="35000"/>
                  </a:schemeClr>
                </a:solidFill>
              </a:rPr>
              <a:t>soi / Relooking</a:t>
            </a:r>
            <a:endParaRPr lang="fr-FR" sz="1300" dirty="0">
              <a:solidFill>
                <a:schemeClr val="tx1">
                  <a:lumMod val="65000"/>
                  <a:lumOff val="35000"/>
                </a:schemeClr>
              </a:solidFill>
            </a:endParaRPr>
          </a:p>
          <a:p>
            <a:pPr marL="182880" lvl="2" indent="-182880" fontAlgn="auto">
              <a:lnSpc>
                <a:spcPct val="80000"/>
              </a:lnSpc>
              <a:spcBef>
                <a:spcPts val="1200"/>
              </a:spcBef>
              <a:buFontTx/>
              <a:buChar char="-"/>
              <a:defRPr/>
            </a:pPr>
            <a:r>
              <a:rPr lang="fr-FR" sz="1300" dirty="0" smtClean="0">
                <a:solidFill>
                  <a:schemeClr val="tx1">
                    <a:lumMod val="65000"/>
                    <a:lumOff val="35000"/>
                  </a:schemeClr>
                </a:solidFill>
              </a:rPr>
              <a:t>Ateliers Service Social (Logement / Finances/ Gestion de budget / Alimentation)</a:t>
            </a:r>
          </a:p>
          <a:p>
            <a:pPr marL="0" indent="0" fontAlgn="auto">
              <a:spcAft>
                <a:spcPts val="0"/>
              </a:spcAft>
              <a:buFont typeface="Wingdings 2" pitchFamily="18" charset="2"/>
              <a:buNone/>
              <a:defRPr/>
            </a:pPr>
            <a:endParaRPr lang="fr-FR" dirty="0">
              <a:solidFill>
                <a:schemeClr val="tx1">
                  <a:lumMod val="65000"/>
                  <a:lumOff val="35000"/>
                </a:schemeClr>
              </a:solidFill>
            </a:endParaRPr>
          </a:p>
        </p:txBody>
      </p:sp>
      <p:sp>
        <p:nvSpPr>
          <p:cNvPr id="4403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53C4D-C01F-44AF-9DAC-328F7468D7B3}" type="slidenum">
              <a:rPr lang="fr-FR">
                <a:cs typeface="Arial" charset="0"/>
              </a:rPr>
              <a:pPr fontAlgn="base">
                <a:spcBef>
                  <a:spcPct val="0"/>
                </a:spcBef>
                <a:spcAft>
                  <a:spcPct val="0"/>
                </a:spcAft>
              </a:pPr>
              <a:t>14</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noGrp="1"/>
          </p:cNvSpPr>
          <p:nvPr>
            <p:ph type="title"/>
          </p:nvPr>
        </p:nvSpPr>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br>
              <a:rPr lang="fr-FR" sz="2800" dirty="0">
                <a:solidFill>
                  <a:srgbClr val="7030A0"/>
                </a:solidFill>
                <a:latin typeface="Andalus" panose="02020603050405020304" pitchFamily="18" charset="-78"/>
                <a:cs typeface="Andalus" panose="02020603050405020304" pitchFamily="18" charset="-78"/>
              </a:rPr>
            </a:br>
            <a:endParaRPr lang="fr-FR" sz="2800" dirty="0">
              <a:solidFill>
                <a:srgbClr val="7030A0"/>
              </a:solidFill>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rtlCol="0">
            <a:normAutofit fontScale="55000" lnSpcReduction="20000"/>
          </a:bodyPr>
          <a:lstStyle/>
          <a:p>
            <a:pPr marL="0" indent="0" algn="ctr" fontAlgn="auto">
              <a:spcAft>
                <a:spcPts val="0"/>
              </a:spcAft>
              <a:buFont typeface="Wingdings 2" pitchFamily="18" charset="2"/>
              <a:buNone/>
              <a:defRPr/>
            </a:pPr>
            <a:endParaRPr lang="fr-FR" sz="5100" dirty="0">
              <a:solidFill>
                <a:srgbClr val="7030A0"/>
              </a:solidFill>
              <a:latin typeface="Andalus" panose="02020603050405020304" pitchFamily="18" charset="-78"/>
              <a:cs typeface="Andalus" panose="02020603050405020304" pitchFamily="18" charset="-78"/>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endParaRPr>
          </a:p>
          <a:p>
            <a:pPr marL="182880" lvl="2" indent="-182880" fontAlgn="auto">
              <a:lnSpc>
                <a:spcPct val="100000"/>
              </a:lnSpc>
              <a:spcBef>
                <a:spcPts val="1200"/>
              </a:spcBef>
              <a:buFontTx/>
              <a:buChar char="-"/>
              <a:defRPr/>
            </a:pPr>
            <a:endParaRPr lang="fr-FR" sz="4000" dirty="0">
              <a:solidFill>
                <a:schemeClr val="tx1">
                  <a:lumMod val="65000"/>
                  <a:lumOff val="35000"/>
                </a:schemeClr>
              </a:solidFill>
            </a:endParaRPr>
          </a:p>
          <a:p>
            <a:pPr marL="0" indent="0" algn="ctr" fontAlgn="auto">
              <a:spcAft>
                <a:spcPts val="0"/>
              </a:spcAft>
              <a:buFont typeface="Wingdings 2" pitchFamily="18" charset="2"/>
              <a:buNone/>
              <a:defRPr/>
            </a:pPr>
            <a:r>
              <a:rPr lang="fr-FR" sz="5100" dirty="0">
                <a:solidFill>
                  <a:srgbClr val="7030A0"/>
                </a:solidFill>
                <a:latin typeface="Andalus" panose="02020603050405020304" pitchFamily="18" charset="-78"/>
                <a:cs typeface="Andalus" panose="02020603050405020304" pitchFamily="18" charset="-78"/>
              </a:rPr>
              <a:t>PHASE </a:t>
            </a:r>
            <a:r>
              <a:rPr lang="fr-FR" sz="5100" dirty="0" smtClean="0">
                <a:solidFill>
                  <a:srgbClr val="7030A0"/>
                </a:solidFill>
                <a:latin typeface="Andalus" panose="02020603050405020304" pitchFamily="18" charset="-78"/>
                <a:cs typeface="Andalus" panose="02020603050405020304" pitchFamily="18" charset="-78"/>
              </a:rPr>
              <a:t>5 </a:t>
            </a:r>
          </a:p>
          <a:p>
            <a:pPr marL="0" indent="0" algn="ctr" fontAlgn="auto">
              <a:spcAft>
                <a:spcPts val="0"/>
              </a:spcAft>
              <a:buFont typeface="Wingdings 2" pitchFamily="18" charset="2"/>
              <a:buNone/>
              <a:defRPr/>
            </a:pPr>
            <a:r>
              <a:rPr lang="fr-FR" sz="5100" dirty="0" smtClean="0">
                <a:solidFill>
                  <a:srgbClr val="7030A0"/>
                </a:solidFill>
                <a:latin typeface="Andalus" panose="02020603050405020304" pitchFamily="18" charset="-78"/>
                <a:cs typeface="Andalus" panose="02020603050405020304" pitchFamily="18" charset="-78"/>
              </a:rPr>
              <a:t>BILANS   </a:t>
            </a:r>
            <a:endParaRPr lang="fr-FR" sz="5100" dirty="0">
              <a:solidFill>
                <a:srgbClr val="7030A0"/>
              </a:solidFill>
              <a:latin typeface="Andalus" panose="02020603050405020304" pitchFamily="18" charset="-78"/>
              <a:cs typeface="Andalus" panose="02020603050405020304" pitchFamily="18" charset="-78"/>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Bilan individuel, résultats obtenus : méthodologie acquise,  projet validé, nombre de contacts, stages, évolution des représentations, satisfaction </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Bilan collectif : statistiques sur les bilans individuels et satisfaction des jeunes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Préconisations et réajustement de nos besoins</a:t>
            </a:r>
            <a:endParaRPr lang="fr-FR" sz="4000" dirty="0">
              <a:solidFill>
                <a:schemeClr val="tx1">
                  <a:lumMod val="65000"/>
                  <a:lumOff val="35000"/>
                </a:schemeClr>
              </a:solidFill>
              <a:sym typeface="Wingdings" panose="05000000000000000000" pitchFamily="2" charset="2"/>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sym typeface="Wingdings" panose="05000000000000000000" pitchFamily="2" charset="2"/>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endParaRPr>
          </a:p>
          <a:p>
            <a:pPr marL="182880" lvl="2" indent="-182880" fontAlgn="auto">
              <a:lnSpc>
                <a:spcPct val="100000"/>
              </a:lnSpc>
              <a:spcBef>
                <a:spcPts val="1200"/>
              </a:spcBef>
              <a:buFontTx/>
              <a:buChar char="-"/>
              <a:defRPr/>
            </a:pP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endParaRPr>
          </a:p>
          <a:p>
            <a:pPr marL="182880" lvl="2" indent="-182880" fontAlgn="auto">
              <a:lnSpc>
                <a:spcPct val="100000"/>
              </a:lnSpc>
              <a:spcBef>
                <a:spcPts val="1200"/>
              </a:spcBef>
              <a:buFontTx/>
              <a:buChar char="-"/>
              <a:defRPr/>
            </a:pPr>
            <a:endParaRPr lang="fr-FR" sz="4000" dirty="0" smtClean="0">
              <a:solidFill>
                <a:schemeClr val="tx1">
                  <a:lumMod val="65000"/>
                  <a:lumOff val="35000"/>
                </a:schemeClr>
              </a:solidFill>
            </a:endParaRPr>
          </a:p>
          <a:p>
            <a:pPr marL="182880" lvl="2" indent="-182880" fontAlgn="auto">
              <a:lnSpc>
                <a:spcPct val="100000"/>
              </a:lnSpc>
              <a:spcBef>
                <a:spcPts val="1200"/>
              </a:spcBef>
              <a:buFontTx/>
              <a:buChar char="-"/>
              <a:defRPr/>
            </a:pP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endParaRPr lang="fr-FR" dirty="0">
              <a:solidFill>
                <a:schemeClr val="tx1">
                  <a:lumMod val="65000"/>
                  <a:lumOff val="35000"/>
                </a:schemeClr>
              </a:solidFill>
            </a:endParaRPr>
          </a:p>
        </p:txBody>
      </p:sp>
      <p:sp>
        <p:nvSpPr>
          <p:cNvPr id="45059"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69C367-851C-4FF7-A2DF-49E05DF8E7D2}" type="slidenum">
              <a:rPr lang="fr-FR">
                <a:cs typeface="Arial" charset="0"/>
              </a:rPr>
              <a:pPr fontAlgn="base">
                <a:spcBef>
                  <a:spcPct val="0"/>
                </a:spcBef>
                <a:spcAft>
                  <a:spcPct val="0"/>
                </a:spcAft>
              </a:pPr>
              <a:t>15</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br>
              <a:rPr lang="fr-FR" sz="2800" cap="all" dirty="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de 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a:t>
            </a:r>
            <a:r>
              <a:rPr lang="fr-FR" sz="2800" dirty="0" smtClean="0">
                <a:solidFill>
                  <a:srgbClr val="7030A0"/>
                </a:solidFill>
                <a:latin typeface="Andalus" panose="02020603050405020304" pitchFamily="18" charset="-78"/>
                <a:cs typeface="Andalus" panose="02020603050405020304" pitchFamily="18" charset="-78"/>
              </a:rPr>
              <a:t>partenaires  </a:t>
            </a:r>
            <a:r>
              <a:rPr lang="fr-FR" dirty="0">
                <a:solidFill>
                  <a:srgbClr val="7030A0"/>
                </a:solidFill>
                <a:latin typeface="Andalus" panose="02020603050405020304" pitchFamily="18" charset="-78"/>
                <a:cs typeface="Andalus" panose="02020603050405020304" pitchFamily="18" charset="-78"/>
              </a:rPr>
              <a:t/>
            </a:r>
            <a:br>
              <a:rPr lang="fr-FR" dirty="0">
                <a:solidFill>
                  <a:srgbClr val="7030A0"/>
                </a:solidFill>
                <a:latin typeface="Andalus" panose="02020603050405020304" pitchFamily="18" charset="-78"/>
                <a:cs typeface="Andalus" panose="02020603050405020304" pitchFamily="18" charset="-78"/>
              </a:rPr>
            </a:br>
            <a:endParaRPr lang="fr-FR" dirty="0"/>
          </a:p>
        </p:txBody>
      </p:sp>
      <p:sp>
        <p:nvSpPr>
          <p:cNvPr id="46082" name="Espace réservé du contenu 2"/>
          <p:cNvSpPr>
            <a:spLocks noGrp="1"/>
          </p:cNvSpPr>
          <p:nvPr>
            <p:ph idx="1"/>
          </p:nvPr>
        </p:nvSpPr>
        <p:spPr/>
        <p:txBody>
          <a:bodyPr/>
          <a:lstStyle/>
          <a:p>
            <a:pPr marL="182563" lvl="2">
              <a:lnSpc>
                <a:spcPct val="80000"/>
              </a:lnSpc>
              <a:spcBef>
                <a:spcPts val="1200"/>
              </a:spcBef>
              <a:buFontTx/>
              <a:buChar char="-"/>
            </a:pPr>
            <a:r>
              <a:rPr lang="fr-FR" sz="1300" smtClean="0"/>
              <a:t>MDPH (identification de la population)</a:t>
            </a:r>
          </a:p>
          <a:p>
            <a:pPr marL="182563" lvl="2">
              <a:lnSpc>
                <a:spcPct val="80000"/>
              </a:lnSpc>
              <a:spcBef>
                <a:spcPts val="1200"/>
              </a:spcBef>
              <a:buFontTx/>
              <a:buChar char="-"/>
            </a:pPr>
            <a:r>
              <a:rPr lang="fr-FR" sz="1300" smtClean="0"/>
              <a:t>IME, IMPRO (identification de la population)</a:t>
            </a:r>
          </a:p>
          <a:p>
            <a:pPr marL="182563" lvl="2">
              <a:lnSpc>
                <a:spcPct val="80000"/>
              </a:lnSpc>
              <a:spcBef>
                <a:spcPts val="1200"/>
              </a:spcBef>
              <a:buFontTx/>
              <a:buChar char="-"/>
            </a:pPr>
            <a:r>
              <a:rPr lang="fr-FR" sz="1300" smtClean="0"/>
              <a:t>Education Nationale dont GRETA (identification de la population, validation d’outils par les enseignants)</a:t>
            </a:r>
          </a:p>
          <a:p>
            <a:pPr marL="182563" lvl="2">
              <a:lnSpc>
                <a:spcPct val="80000"/>
              </a:lnSpc>
              <a:spcBef>
                <a:spcPts val="1200"/>
              </a:spcBef>
              <a:buFontTx/>
              <a:buChar char="-"/>
            </a:pPr>
            <a:r>
              <a:rPr lang="fr-FR" sz="1300" smtClean="0"/>
              <a:t>POLE EMPLOI et CAP’ EMPLOI (inscription D.E et  recherche d’emploi)</a:t>
            </a:r>
          </a:p>
          <a:p>
            <a:pPr marL="182563" lvl="2">
              <a:lnSpc>
                <a:spcPct val="80000"/>
              </a:lnSpc>
              <a:spcBef>
                <a:spcPts val="1200"/>
              </a:spcBef>
              <a:buFontTx/>
              <a:buChar char="-"/>
            </a:pPr>
            <a:r>
              <a:rPr lang="fr-FR" sz="1300" smtClean="0"/>
              <a:t>Missions locales (identification de la population)</a:t>
            </a:r>
          </a:p>
          <a:p>
            <a:pPr marL="182563" lvl="2">
              <a:lnSpc>
                <a:spcPct val="80000"/>
              </a:lnSpc>
              <a:spcBef>
                <a:spcPts val="1200"/>
              </a:spcBef>
              <a:buFontTx/>
              <a:buChar char="-"/>
            </a:pPr>
            <a:r>
              <a:rPr lang="fr-FR" sz="1300" smtClean="0"/>
              <a:t>Chambre des Métiers et de l’Artisanat, C.C.I.</a:t>
            </a:r>
          </a:p>
          <a:p>
            <a:pPr marL="182563" lvl="2">
              <a:lnSpc>
                <a:spcPct val="80000"/>
              </a:lnSpc>
              <a:spcBef>
                <a:spcPts val="1200"/>
              </a:spcBef>
              <a:buFontTx/>
              <a:buChar char="-"/>
            </a:pPr>
            <a:r>
              <a:rPr lang="fr-FR" sz="1300" smtClean="0"/>
              <a:t>Centres de formation et CFA</a:t>
            </a:r>
          </a:p>
          <a:p>
            <a:pPr marL="182563" lvl="2">
              <a:lnSpc>
                <a:spcPct val="80000"/>
              </a:lnSpc>
              <a:spcBef>
                <a:spcPts val="1200"/>
              </a:spcBef>
              <a:buFontTx/>
              <a:buChar char="-"/>
            </a:pPr>
            <a:r>
              <a:rPr lang="fr-FR" sz="1300" smtClean="0"/>
              <a:t>Entreprises du bassin d’emploi </a:t>
            </a:r>
          </a:p>
          <a:p>
            <a:pPr marL="182563" lvl="2">
              <a:lnSpc>
                <a:spcPct val="80000"/>
              </a:lnSpc>
              <a:spcBef>
                <a:spcPts val="1200"/>
              </a:spcBef>
              <a:buFontTx/>
              <a:buChar char="-"/>
            </a:pPr>
            <a:r>
              <a:rPr lang="fr-FR" sz="1300" smtClean="0"/>
              <a:t>Conseil Régional (financements transports et formation)</a:t>
            </a:r>
          </a:p>
          <a:p>
            <a:pPr marL="182563" lvl="2">
              <a:lnSpc>
                <a:spcPct val="80000"/>
              </a:lnSpc>
              <a:spcBef>
                <a:spcPts val="1200"/>
              </a:spcBef>
              <a:buFontTx/>
              <a:buChar char="-"/>
            </a:pPr>
            <a:r>
              <a:rPr lang="fr-FR" sz="1300" smtClean="0"/>
              <a:t>Département</a:t>
            </a:r>
          </a:p>
          <a:p>
            <a:pPr marL="182563" lvl="2">
              <a:lnSpc>
                <a:spcPct val="80000"/>
              </a:lnSpc>
              <a:spcBef>
                <a:spcPts val="1200"/>
              </a:spcBef>
              <a:buFontTx/>
              <a:buChar char="-"/>
            </a:pPr>
            <a:r>
              <a:rPr lang="fr-FR" sz="1300" smtClean="0"/>
              <a:t>DIRECCTE</a:t>
            </a:r>
          </a:p>
          <a:p>
            <a:pPr marL="182563" lvl="2">
              <a:lnSpc>
                <a:spcPct val="80000"/>
              </a:lnSpc>
              <a:spcBef>
                <a:spcPts val="1200"/>
              </a:spcBef>
              <a:buFontTx/>
              <a:buChar char="-"/>
            </a:pPr>
            <a:r>
              <a:rPr lang="fr-FR" sz="1300" smtClean="0"/>
              <a:t>ARAMIS</a:t>
            </a:r>
          </a:p>
          <a:p>
            <a:pPr marL="182563" lvl="2">
              <a:lnSpc>
                <a:spcPct val="80000"/>
              </a:lnSpc>
              <a:spcBef>
                <a:spcPts val="1200"/>
              </a:spcBef>
              <a:buFontTx/>
              <a:buChar char="-"/>
            </a:pPr>
            <a:endParaRPr lang="fr-FR" sz="1300" smtClean="0"/>
          </a:p>
          <a:p>
            <a:pPr marL="0" indent="0">
              <a:buFont typeface="Wingdings 2" pitchFamily="18" charset="2"/>
              <a:buNone/>
            </a:pPr>
            <a:endParaRPr lang="fr-FR" smtClean="0"/>
          </a:p>
        </p:txBody>
      </p:sp>
      <p:sp>
        <p:nvSpPr>
          <p:cNvPr id="4608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CC4F1-2A51-4E56-B064-E2F4BE247BAA}" type="slidenum">
              <a:rPr lang="fr-FR">
                <a:cs typeface="Arial" charset="0"/>
              </a:rPr>
              <a:pPr fontAlgn="base">
                <a:spcBef>
                  <a:spcPct val="0"/>
                </a:spcBef>
                <a:spcAft>
                  <a:spcPct val="0"/>
                </a:spcAft>
              </a:pPr>
              <a:t>16</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br>
              <a:rPr lang="fr-FR" sz="2800" cap="all" dirty="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de 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a:t>
            </a:r>
            <a:r>
              <a:rPr lang="fr-FR" sz="2800" dirty="0" smtClean="0">
                <a:solidFill>
                  <a:srgbClr val="7030A0"/>
                </a:solidFill>
                <a:latin typeface="Andalus" panose="02020603050405020304" pitchFamily="18" charset="-78"/>
                <a:cs typeface="Andalus" panose="02020603050405020304" pitchFamily="18" charset="-78"/>
              </a:rPr>
              <a:t>intervenants </a:t>
            </a:r>
            <a:endParaRPr lang="fr-FR" sz="2800" dirty="0">
              <a:solidFill>
                <a:srgbClr val="7030A0"/>
              </a:solidFill>
              <a:latin typeface="Andalus" panose="02020603050405020304" pitchFamily="18" charset="-78"/>
              <a:cs typeface="Andalus" panose="02020603050405020304" pitchFamily="18" charset="-78"/>
            </a:endParaRPr>
          </a:p>
        </p:txBody>
      </p:sp>
      <p:sp>
        <p:nvSpPr>
          <p:cNvPr id="47106"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AC426-2801-4777-B112-7C686957F9EF}" type="slidenum">
              <a:rPr lang="fr-FR">
                <a:cs typeface="Arial" charset="0"/>
              </a:rPr>
              <a:pPr fontAlgn="base">
                <a:spcBef>
                  <a:spcPct val="0"/>
                </a:spcBef>
                <a:spcAft>
                  <a:spcPct val="0"/>
                </a:spcAft>
              </a:pPr>
              <a:t>17</a:t>
            </a:fld>
            <a:endParaRPr lang="fr-FR">
              <a:cs typeface="Arial" charset="0"/>
            </a:endParaRPr>
          </a:p>
        </p:txBody>
      </p:sp>
      <p:sp>
        <p:nvSpPr>
          <p:cNvPr id="47107" name="Espace réservé du contenu 2"/>
          <p:cNvSpPr txBox="1">
            <a:spLocks/>
          </p:cNvSpPr>
          <p:nvPr/>
        </p:nvSpPr>
        <p:spPr bwMode="auto">
          <a:xfrm>
            <a:off x="4021138" y="1016000"/>
            <a:ext cx="7315200" cy="5121275"/>
          </a:xfrm>
          <a:prstGeom prst="rect">
            <a:avLst/>
          </a:prstGeom>
          <a:noFill/>
          <a:ln w="9525">
            <a:noFill/>
            <a:miter lim="800000"/>
            <a:headEnd/>
            <a:tailEnd/>
          </a:ln>
        </p:spPr>
        <p:txBody>
          <a:bodyPr anchor="ctr"/>
          <a:lstStyle/>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Stéphanie LACROIX, Conseillère en Insertion Professionnelle de l’ESAT de Saint Etienne du Rouvray, Référente des parcours des jeunes</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Lise RAYNAUD, Conseillère en Economie Sociale et Familiale au Service Social de l’ESAT de Saint Etienne du Rouvray</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Sandrine GIRAULT, Chef de Service du Pôle Insertion et Promotion des Compétences, Chef de Projet du DASPPH</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La Formatrice Accompagnatrice en Insertion Professionnelle de l’ESAT de Saint Etienne du Rouvray</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Les Moniteurs d’Atelier de l’ESAT de Saint Etienne du Rouvray</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Une enseignante de l’IME Max Brière</a:t>
            </a:r>
          </a:p>
          <a:p>
            <a:pPr marL="182563" lvl="2" indent="-182563">
              <a:lnSpc>
                <a:spcPct val="80000"/>
              </a:lnSpc>
              <a:spcBef>
                <a:spcPts val="1200"/>
              </a:spcBef>
              <a:spcAft>
                <a:spcPts val="250"/>
              </a:spcAft>
              <a:buClr>
                <a:schemeClr val="accent1"/>
              </a:buClr>
              <a:buFontTx/>
              <a:buChar char="-"/>
            </a:pPr>
            <a:r>
              <a:rPr lang="fr-FR" sz="1300">
                <a:solidFill>
                  <a:srgbClr val="595959"/>
                </a:solidFill>
                <a:latin typeface="Corbel" pitchFamily="34" charset="0"/>
              </a:rPr>
              <a:t>Un technicien du Service Informatique de l’Association Le Pré de la Bataille</a:t>
            </a:r>
          </a:p>
          <a:p>
            <a:pPr marL="182563" lvl="2" indent="-182563">
              <a:lnSpc>
                <a:spcPct val="80000"/>
              </a:lnSpc>
              <a:spcBef>
                <a:spcPts val="1200"/>
              </a:spcBef>
              <a:spcAft>
                <a:spcPts val="250"/>
              </a:spcAft>
              <a:buClr>
                <a:schemeClr val="accent1"/>
              </a:buClr>
              <a:buFontTx/>
              <a:buChar char="-"/>
            </a:pPr>
            <a:r>
              <a:rPr lang="fr-FR" sz="1400">
                <a:solidFill>
                  <a:srgbClr val="595959"/>
                </a:solidFill>
                <a:latin typeface="Corbel" pitchFamily="34" charset="0"/>
              </a:rPr>
              <a:t>Les Educateurs du Service d’Accompagnement à la Vie Sociale de l’Association le Pré de la Bataille</a:t>
            </a:r>
          </a:p>
          <a:p>
            <a:pPr marL="182563" lvl="2" indent="-182563">
              <a:lnSpc>
                <a:spcPct val="80000"/>
              </a:lnSpc>
              <a:spcBef>
                <a:spcPts val="1200"/>
              </a:spcBef>
              <a:spcAft>
                <a:spcPts val="250"/>
              </a:spcAft>
              <a:buClr>
                <a:schemeClr val="accent1"/>
              </a:buClr>
              <a:buFontTx/>
              <a:buChar char="-"/>
            </a:pPr>
            <a:endParaRPr lang="fr-FR" sz="1300">
              <a:solidFill>
                <a:srgbClr val="595959"/>
              </a:solidFill>
              <a:latin typeface="Corbel" pitchFamily="34" charset="0"/>
            </a:endParaRPr>
          </a:p>
        </p:txBody>
      </p:sp>
      <p:sp>
        <p:nvSpPr>
          <p:cNvPr id="3" name="Espace réservé du pied de page 2"/>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32125"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 </a:t>
            </a: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Information et communication</a:t>
            </a:r>
            <a:endParaRPr lang="fr-FR" sz="2800" dirty="0">
              <a:solidFill>
                <a:srgbClr val="7030A0"/>
              </a:solidFill>
              <a:latin typeface="Andalus" panose="02020603050405020304" pitchFamily="18" charset="-78"/>
              <a:cs typeface="Andalus" panose="02020603050405020304" pitchFamily="18" charset="-78"/>
            </a:endParaRPr>
          </a:p>
        </p:txBody>
      </p:sp>
      <p:sp>
        <p:nvSpPr>
          <p:cNvPr id="48131" name="Espace réservé du contenu 2"/>
          <p:cNvSpPr>
            <a:spLocks noGrp="1"/>
          </p:cNvSpPr>
          <p:nvPr>
            <p:ph idx="1"/>
          </p:nvPr>
        </p:nvSpPr>
        <p:spPr/>
        <p:txBody>
          <a:bodyPr/>
          <a:lstStyle/>
          <a:p>
            <a:pPr algn="ctr"/>
            <a:r>
              <a:rPr lang="fr-FR" smtClean="0">
                <a:solidFill>
                  <a:srgbClr val="7030A0"/>
                </a:solidFill>
                <a:latin typeface="Andalus" pitchFamily="18" charset="-78"/>
                <a:cs typeface="Andalus" pitchFamily="18" charset="-78"/>
              </a:rPr>
              <a:t>PHASE 0 : Etat des lieux de la population concernée et constitution de l’échantillon</a:t>
            </a:r>
          </a:p>
          <a:p>
            <a:pPr>
              <a:lnSpc>
                <a:spcPct val="70000"/>
              </a:lnSpc>
              <a:buFontTx/>
              <a:buChar char="-"/>
            </a:pPr>
            <a:r>
              <a:rPr lang="fr-FR" sz="1700" smtClean="0">
                <a:solidFill>
                  <a:srgbClr val="7030A0"/>
                </a:solidFill>
              </a:rPr>
              <a:t>Etape 1 : Information et rencontres des acteurs en contact avec les jeunes</a:t>
            </a:r>
          </a:p>
          <a:p>
            <a:pPr lvl="2">
              <a:lnSpc>
                <a:spcPct val="100000"/>
              </a:lnSpc>
            </a:pPr>
            <a:r>
              <a:rPr lang="fr-FR" smtClean="0"/>
              <a:t>(a)  Diffusion par mail  d’une présentation rapide du dispositif : objectifs, méthodologie, enjeux (4 janvier 2016)</a:t>
            </a:r>
          </a:p>
          <a:p>
            <a:pPr lvl="2">
              <a:lnSpc>
                <a:spcPct val="100000"/>
              </a:lnSpc>
            </a:pPr>
            <a:r>
              <a:rPr lang="fr-FR" smtClean="0"/>
              <a:t>(b) Création d’outils de communication : une plaquette détaillée à destination des professionnels puis une plaquette à destination des familles</a:t>
            </a:r>
          </a:p>
          <a:p>
            <a:pPr lvl="3">
              <a:lnSpc>
                <a:spcPct val="100000"/>
              </a:lnSpc>
            </a:pPr>
            <a:r>
              <a:rPr lang="fr-FR" sz="3200" smtClean="0">
                <a:sym typeface="Wingdings" pitchFamily="2" charset="2"/>
              </a:rPr>
              <a:t></a:t>
            </a:r>
            <a:r>
              <a:rPr lang="fr-FR" smtClean="0">
                <a:sym typeface="Wingdings" pitchFamily="2" charset="2"/>
              </a:rPr>
              <a:t> </a:t>
            </a:r>
            <a:r>
              <a:rPr lang="fr-FR" smtClean="0"/>
              <a:t>Plaquette remise à  Madame Ségolène NEUVILLE, Secrétaire d’Etat auprès de la Ministre des Affaires sociales et de la Santé, chargée des Personnes handicapées et de la Lutte contre l’exclusion.</a:t>
            </a:r>
          </a:p>
          <a:p>
            <a:endParaRPr lang="fr-FR" smtClean="0">
              <a:solidFill>
                <a:srgbClr val="7030A0"/>
              </a:solidFill>
              <a:latin typeface="Andalus" pitchFamily="18" charset="-78"/>
              <a:cs typeface="Andalus" pitchFamily="18" charset="-78"/>
            </a:endParaRPr>
          </a:p>
          <a:p>
            <a:endParaRPr lang="fr-FR" smtClean="0"/>
          </a:p>
        </p:txBody>
      </p:sp>
      <p:sp>
        <p:nvSpPr>
          <p:cNvPr id="48132"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EC93BA-661E-427C-BD43-7FC8435207C4}" type="slidenum">
              <a:rPr lang="fr-FR">
                <a:cs typeface="Arial" charset="0"/>
              </a:rPr>
              <a:pPr fontAlgn="base">
                <a:spcBef>
                  <a:spcPct val="0"/>
                </a:spcBef>
                <a:spcAft>
                  <a:spcPct val="0"/>
                </a:spcAft>
              </a:pPr>
              <a:t>18</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32125"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 </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Information et communication</a:t>
            </a:r>
            <a:endParaRPr lang="fr-FR" sz="2800" dirty="0"/>
          </a:p>
        </p:txBody>
      </p:sp>
      <p:pic>
        <p:nvPicPr>
          <p:cNvPr id="49154" name="Espace réservé du contenu 5"/>
          <p:cNvPicPr>
            <a:picLocks noGrp="1" noChangeAspect="1"/>
          </p:cNvPicPr>
          <p:nvPr>
            <p:ph idx="1"/>
          </p:nvPr>
        </p:nvPicPr>
        <p:blipFill>
          <a:blip r:embed="rId3"/>
          <a:srcRect/>
          <a:stretch>
            <a:fillRect/>
          </a:stretch>
        </p:blipFill>
        <p:spPr>
          <a:xfrm>
            <a:off x="3651250" y="652463"/>
            <a:ext cx="3970338" cy="5543550"/>
          </a:xfrm>
        </p:spPr>
      </p:pic>
      <p:sp>
        <p:nvSpPr>
          <p:cNvPr id="4915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A3522B-C827-4ED4-BEDE-6C9285AB27CA}" type="slidenum">
              <a:rPr lang="fr-FR">
                <a:cs typeface="Arial" charset="0"/>
              </a:rPr>
              <a:pPr fontAlgn="base">
                <a:spcBef>
                  <a:spcPct val="0"/>
                </a:spcBef>
                <a:spcAft>
                  <a:spcPct val="0"/>
                </a:spcAft>
              </a:pPr>
              <a:t>19</a:t>
            </a:fld>
            <a:endParaRPr lang="fr-FR">
              <a:cs typeface="Arial" charset="0"/>
            </a:endParaRPr>
          </a:p>
        </p:txBody>
      </p:sp>
      <p:pic>
        <p:nvPicPr>
          <p:cNvPr id="49156" name="Image 6"/>
          <p:cNvPicPr>
            <a:picLocks noChangeAspect="1"/>
          </p:cNvPicPr>
          <p:nvPr/>
        </p:nvPicPr>
        <p:blipFill>
          <a:blip r:embed="rId4"/>
          <a:srcRect/>
          <a:stretch>
            <a:fillRect/>
          </a:stretch>
        </p:blipFill>
        <p:spPr bwMode="auto">
          <a:xfrm>
            <a:off x="7789863" y="714375"/>
            <a:ext cx="3748087" cy="535305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AU PROGRAMME…</a:t>
            </a:r>
            <a:endParaRPr lang="fr-FR" dirty="0"/>
          </a:p>
        </p:txBody>
      </p:sp>
      <p:sp>
        <p:nvSpPr>
          <p:cNvPr id="3" name="Espace réservé du contenu 2"/>
          <p:cNvSpPr>
            <a:spLocks noGrp="1"/>
          </p:cNvSpPr>
          <p:nvPr>
            <p:ph idx="1"/>
          </p:nvPr>
        </p:nvSpPr>
        <p:spPr/>
        <p:txBody>
          <a:bodyPr rtlCol="0">
            <a:normAutofit/>
          </a:bodyPr>
          <a:lstStyle/>
          <a:p>
            <a:pPr marL="182880" indent="-182880" fontAlgn="auto">
              <a:spcAft>
                <a:spcPts val="0"/>
              </a:spcAft>
              <a:defRPr/>
            </a:pPr>
            <a:r>
              <a:rPr lang="fr-FR" dirty="0" smtClean="0">
                <a:solidFill>
                  <a:srgbClr val="7030A0"/>
                </a:solidFill>
              </a:rPr>
              <a:t>Présentation de la méthodologie du DASPPH  </a:t>
            </a:r>
          </a:p>
          <a:p>
            <a:pPr lvl="1" indent="-182880" fontAlgn="auto">
              <a:defRPr/>
            </a:pPr>
            <a:r>
              <a:rPr lang="fr-FR" sz="1600" dirty="0" smtClean="0">
                <a:solidFill>
                  <a:schemeClr val="tx1">
                    <a:lumMod val="65000"/>
                    <a:lumOff val="35000"/>
                  </a:schemeClr>
                </a:solidFill>
              </a:rPr>
              <a:t>Contexte et demande</a:t>
            </a:r>
          </a:p>
          <a:p>
            <a:pPr lvl="1" indent="-182880" fontAlgn="auto">
              <a:defRPr/>
            </a:pPr>
            <a:r>
              <a:rPr lang="fr-FR" sz="1600" dirty="0" smtClean="0">
                <a:solidFill>
                  <a:schemeClr val="tx1">
                    <a:lumMod val="65000"/>
                    <a:lumOff val="35000"/>
                  </a:schemeClr>
                </a:solidFill>
              </a:rPr>
              <a:t>Les grandes lignes, les phases du dispositif </a:t>
            </a:r>
          </a:p>
          <a:p>
            <a:pPr lvl="1" indent="-182880" fontAlgn="auto">
              <a:defRPr/>
            </a:pPr>
            <a:r>
              <a:rPr lang="fr-FR" sz="1600" dirty="0" smtClean="0">
                <a:solidFill>
                  <a:schemeClr val="tx1">
                    <a:lumMod val="65000"/>
                    <a:lumOff val="35000"/>
                  </a:schemeClr>
                </a:solidFill>
              </a:rPr>
              <a:t>Les partenaires et les intervenants</a:t>
            </a:r>
          </a:p>
          <a:p>
            <a:pPr marL="182880" lvl="1" indent="-182880" fontAlgn="auto">
              <a:spcBef>
                <a:spcPts val="1200"/>
              </a:spcBef>
              <a:defRPr/>
            </a:pPr>
            <a:r>
              <a:rPr lang="fr-FR" sz="2000" dirty="0">
                <a:solidFill>
                  <a:srgbClr val="7030A0"/>
                </a:solidFill>
              </a:rPr>
              <a:t>Bilan des actions </a:t>
            </a:r>
            <a:r>
              <a:rPr lang="fr-FR" sz="2000" dirty="0" smtClean="0">
                <a:solidFill>
                  <a:srgbClr val="7030A0"/>
                </a:solidFill>
              </a:rPr>
              <a:t>menées</a:t>
            </a:r>
          </a:p>
          <a:p>
            <a:pPr lvl="1" indent="-182880" fontAlgn="auto">
              <a:defRPr/>
            </a:pPr>
            <a:r>
              <a:rPr lang="fr-FR" sz="1600" dirty="0" smtClean="0">
                <a:solidFill>
                  <a:schemeClr val="tx1">
                    <a:lumMod val="65000"/>
                    <a:lumOff val="35000"/>
                  </a:schemeClr>
                </a:solidFill>
              </a:rPr>
              <a:t>Information et communication (mail, plaquettes)</a:t>
            </a:r>
          </a:p>
          <a:p>
            <a:pPr lvl="1" indent="-182880" fontAlgn="auto">
              <a:defRPr/>
            </a:pPr>
            <a:r>
              <a:rPr lang="fr-FR" sz="1600" dirty="0" smtClean="0">
                <a:solidFill>
                  <a:schemeClr val="tx1">
                    <a:lumMod val="65000"/>
                    <a:lumOff val="35000"/>
                  </a:schemeClr>
                </a:solidFill>
              </a:rPr>
              <a:t>Identification de la population (rencontres acteurs)</a:t>
            </a:r>
          </a:p>
          <a:p>
            <a:pPr lvl="1" indent="-182880" fontAlgn="auto">
              <a:defRPr/>
            </a:pPr>
            <a:r>
              <a:rPr lang="fr-FR" sz="1600" dirty="0" smtClean="0">
                <a:solidFill>
                  <a:schemeClr val="tx1">
                    <a:lumMod val="65000"/>
                    <a:lumOff val="35000"/>
                  </a:schemeClr>
                </a:solidFill>
              </a:rPr>
              <a:t>Réunions d’information collective </a:t>
            </a:r>
          </a:p>
          <a:p>
            <a:pPr marL="182880" lvl="1" indent="-182880" fontAlgn="auto">
              <a:spcBef>
                <a:spcPts val="1200"/>
              </a:spcBef>
              <a:defRPr/>
            </a:pPr>
            <a:r>
              <a:rPr lang="fr-FR" sz="2000" dirty="0" smtClean="0">
                <a:solidFill>
                  <a:srgbClr val="7030A0"/>
                </a:solidFill>
              </a:rPr>
              <a:t>Calendrier des actions à venir</a:t>
            </a:r>
          </a:p>
          <a:p>
            <a:pPr lvl="1" indent="-182880" fontAlgn="auto">
              <a:lnSpc>
                <a:spcPct val="100000"/>
              </a:lnSpc>
              <a:defRPr/>
            </a:pPr>
            <a:r>
              <a:rPr lang="fr-FR" sz="1600" dirty="0">
                <a:solidFill>
                  <a:schemeClr val="tx1">
                    <a:lumMod val="65000"/>
                    <a:lumOff val="35000"/>
                  </a:schemeClr>
                </a:solidFill>
              </a:rPr>
              <a:t>Entretiens </a:t>
            </a:r>
            <a:r>
              <a:rPr lang="fr-FR" sz="1600" dirty="0" smtClean="0">
                <a:solidFill>
                  <a:schemeClr val="tx1">
                    <a:lumMod val="65000"/>
                    <a:lumOff val="35000"/>
                  </a:schemeClr>
                </a:solidFill>
              </a:rPr>
              <a:t>individuels</a:t>
            </a:r>
          </a:p>
          <a:p>
            <a:pPr lvl="1" indent="-182880" fontAlgn="auto">
              <a:lnSpc>
                <a:spcPct val="100000"/>
              </a:lnSpc>
              <a:defRPr/>
            </a:pPr>
            <a:r>
              <a:rPr lang="fr-FR" sz="1600" dirty="0" smtClean="0">
                <a:solidFill>
                  <a:schemeClr val="tx1">
                    <a:lumMod val="65000"/>
                    <a:lumOff val="35000"/>
                  </a:schemeClr>
                </a:solidFill>
              </a:rPr>
              <a:t>Démarrage phase Bilan</a:t>
            </a:r>
            <a:endParaRPr lang="fr-FR" sz="1600" dirty="0">
              <a:solidFill>
                <a:schemeClr val="tx1">
                  <a:lumMod val="65000"/>
                  <a:lumOff val="35000"/>
                </a:schemeClr>
              </a:solidFill>
            </a:endParaRPr>
          </a:p>
          <a:p>
            <a:pPr marL="182880" lvl="1" indent="-182880" fontAlgn="auto">
              <a:spcBef>
                <a:spcPts val="1200"/>
              </a:spcBef>
              <a:defRPr/>
            </a:pPr>
            <a:r>
              <a:rPr lang="fr-FR" sz="2000" dirty="0" smtClean="0">
                <a:solidFill>
                  <a:srgbClr val="7030A0"/>
                </a:solidFill>
              </a:rPr>
              <a:t>Constats</a:t>
            </a:r>
          </a:p>
          <a:p>
            <a:pPr marL="502920" lvl="1" indent="0" fontAlgn="auto">
              <a:buFont typeface="Wingdings 2" pitchFamily="18" charset="2"/>
              <a:buNone/>
              <a:defRPr/>
            </a:pPr>
            <a:endParaRPr lang="fr-FR" dirty="0" smtClean="0">
              <a:solidFill>
                <a:schemeClr val="tx1">
                  <a:lumMod val="65000"/>
                  <a:lumOff val="35000"/>
                </a:schemeClr>
              </a:solidFill>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dirty="0"/>
          </a:p>
        </p:txBody>
      </p:sp>
      <p:sp>
        <p:nvSpPr>
          <p:cNvPr id="29700"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B3AF6-6E78-4CE5-983F-72AA2356F276}"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43237"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 </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Information et communication</a:t>
            </a:r>
            <a:endParaRPr lang="fr-FR" sz="2800" dirty="0"/>
          </a:p>
        </p:txBody>
      </p:sp>
      <p:pic>
        <p:nvPicPr>
          <p:cNvPr id="50178" name="Espace réservé du contenu 5"/>
          <p:cNvPicPr>
            <a:picLocks noGrp="1" noChangeAspect="1"/>
          </p:cNvPicPr>
          <p:nvPr>
            <p:ph idx="1"/>
          </p:nvPr>
        </p:nvPicPr>
        <p:blipFill>
          <a:blip r:embed="rId3"/>
          <a:srcRect/>
          <a:stretch>
            <a:fillRect/>
          </a:stretch>
        </p:blipFill>
        <p:spPr>
          <a:xfrm>
            <a:off x="3695700" y="639763"/>
            <a:ext cx="4048125" cy="5570537"/>
          </a:xfrm>
        </p:spPr>
      </p:pic>
      <p:sp>
        <p:nvSpPr>
          <p:cNvPr id="50179"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27AF1-EE39-4864-A01B-03D1933B297E}" type="slidenum">
              <a:rPr lang="fr-FR">
                <a:cs typeface="Arial" charset="0"/>
              </a:rPr>
              <a:pPr fontAlgn="base">
                <a:spcBef>
                  <a:spcPct val="0"/>
                </a:spcBef>
                <a:spcAft>
                  <a:spcPct val="0"/>
                </a:spcAft>
              </a:pPr>
              <a:t>20</a:t>
            </a:fld>
            <a:endParaRPr lang="fr-FR">
              <a:cs typeface="Arial" charset="0"/>
            </a:endParaRPr>
          </a:p>
        </p:txBody>
      </p:sp>
      <p:pic>
        <p:nvPicPr>
          <p:cNvPr id="50180" name="Image 6"/>
          <p:cNvPicPr>
            <a:picLocks noChangeAspect="1"/>
          </p:cNvPicPr>
          <p:nvPr/>
        </p:nvPicPr>
        <p:blipFill>
          <a:blip r:embed="rId4"/>
          <a:srcRect/>
          <a:stretch>
            <a:fillRect/>
          </a:stretch>
        </p:blipFill>
        <p:spPr bwMode="auto">
          <a:xfrm>
            <a:off x="7948613" y="727075"/>
            <a:ext cx="3663950" cy="520065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32125"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Identification </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de la population  </a:t>
            </a:r>
            <a:endParaRPr lang="fr-FR" sz="2800" dirty="0"/>
          </a:p>
        </p:txBody>
      </p:sp>
      <p:sp>
        <p:nvSpPr>
          <p:cNvPr id="3" name="Espace réservé du contenu 2"/>
          <p:cNvSpPr>
            <a:spLocks noGrp="1"/>
          </p:cNvSpPr>
          <p:nvPr>
            <p:ph idx="1"/>
          </p:nvPr>
        </p:nvSpPr>
        <p:spPr/>
        <p:txBody>
          <a:bodyPr rtlCol="0">
            <a:normAutofit lnSpcReduction="10000"/>
          </a:bodyPr>
          <a:lstStyle/>
          <a:p>
            <a:pPr marL="182880" indent="-182880" algn="ctr" fontAlgn="auto">
              <a:spcAft>
                <a:spcPts val="0"/>
              </a:spcAft>
              <a:defRPr/>
            </a:pPr>
            <a:r>
              <a:rPr lang="fr-FR" dirty="0">
                <a:solidFill>
                  <a:srgbClr val="7030A0"/>
                </a:solidFill>
                <a:latin typeface="Andalus" panose="02020603050405020304" pitchFamily="18" charset="-78"/>
                <a:cs typeface="Andalus" panose="02020603050405020304" pitchFamily="18" charset="-78"/>
              </a:rPr>
              <a:t>PHASE 0 : Etat des lieux de la population concernée et constitution de l’échantillon</a:t>
            </a:r>
          </a:p>
          <a:p>
            <a:pPr marL="182880" indent="-182880" fontAlgn="auto">
              <a:lnSpc>
                <a:spcPct val="70000"/>
              </a:lnSpc>
              <a:spcAft>
                <a:spcPts val="0"/>
              </a:spcAft>
              <a:buFontTx/>
              <a:buChar char="-"/>
              <a:defRPr/>
            </a:pPr>
            <a:r>
              <a:rPr lang="fr-FR" sz="1700" dirty="0">
                <a:solidFill>
                  <a:srgbClr val="7030A0"/>
                </a:solidFill>
              </a:rPr>
              <a:t>Etape 1 : </a:t>
            </a:r>
            <a:r>
              <a:rPr lang="fr-FR" sz="1700" dirty="0" smtClean="0">
                <a:solidFill>
                  <a:srgbClr val="7030A0"/>
                </a:solidFill>
              </a:rPr>
              <a:t>Information et rencontres des </a:t>
            </a:r>
            <a:r>
              <a:rPr lang="fr-FR" sz="1700" dirty="0">
                <a:solidFill>
                  <a:srgbClr val="7030A0"/>
                </a:solidFill>
              </a:rPr>
              <a:t>acteurs en contact avec les jeunes</a:t>
            </a:r>
          </a:p>
          <a:p>
            <a:pPr lvl="2" indent="-182880" fontAlgn="auto">
              <a:lnSpc>
                <a:spcPct val="100000"/>
              </a:lnSpc>
              <a:defRPr/>
            </a:pPr>
            <a:r>
              <a:rPr lang="fr-FR" dirty="0" smtClean="0">
                <a:solidFill>
                  <a:schemeClr val="tx1">
                    <a:lumMod val="65000"/>
                    <a:lumOff val="35000"/>
                  </a:schemeClr>
                </a:solidFill>
              </a:rPr>
              <a:t>(c) Identification de la population : Invitation </a:t>
            </a:r>
            <a:r>
              <a:rPr lang="fr-FR" dirty="0">
                <a:solidFill>
                  <a:schemeClr val="tx1">
                    <a:lumMod val="65000"/>
                    <a:lumOff val="35000"/>
                  </a:schemeClr>
                </a:solidFill>
              </a:rPr>
              <a:t>des acteurs : IME, IMPRO, </a:t>
            </a:r>
            <a:r>
              <a:rPr lang="fr-FR" dirty="0" smtClean="0">
                <a:solidFill>
                  <a:schemeClr val="tx1">
                    <a:lumMod val="65000"/>
                    <a:lumOff val="35000"/>
                  </a:schemeClr>
                </a:solidFill>
              </a:rPr>
              <a:t>MDPH, </a:t>
            </a:r>
            <a:r>
              <a:rPr lang="fr-FR" dirty="0">
                <a:solidFill>
                  <a:schemeClr val="tx1">
                    <a:lumMod val="65000"/>
                    <a:lumOff val="35000"/>
                  </a:schemeClr>
                </a:solidFill>
              </a:rPr>
              <a:t>Education nationale, missions </a:t>
            </a:r>
            <a:r>
              <a:rPr lang="fr-FR" dirty="0" smtClean="0">
                <a:solidFill>
                  <a:schemeClr val="tx1">
                    <a:lumMod val="65000"/>
                    <a:lumOff val="35000"/>
                  </a:schemeClr>
                </a:solidFill>
              </a:rPr>
              <a:t>locales</a:t>
            </a:r>
          </a:p>
          <a:p>
            <a:pPr lvl="3" indent="-182880" fontAlgn="auto">
              <a:lnSpc>
                <a:spcPct val="100000"/>
              </a:lnSpc>
              <a:defRPr/>
            </a:pPr>
            <a:r>
              <a:rPr lang="fr-FR" dirty="0" smtClean="0">
                <a:solidFill>
                  <a:schemeClr val="tx1">
                    <a:lumMod val="65000"/>
                    <a:lumOff val="35000"/>
                  </a:schemeClr>
                </a:solidFill>
              </a:rPr>
              <a:t>IME, IMPRO : deux réunions, les 8 et 11 mars 2016 à l’ESAT de Saint Etienne du Rouvray : </a:t>
            </a:r>
            <a:r>
              <a:rPr lang="fr-FR" dirty="0" smtClean="0">
                <a:solidFill>
                  <a:srgbClr val="7030A0"/>
                </a:solidFill>
              </a:rPr>
              <a:t>présentation</a:t>
            </a:r>
            <a:r>
              <a:rPr lang="fr-FR" dirty="0" smtClean="0">
                <a:solidFill>
                  <a:schemeClr val="tx1">
                    <a:lumMod val="65000"/>
                    <a:lumOff val="35000"/>
                  </a:schemeClr>
                </a:solidFill>
              </a:rPr>
              <a:t> à 22 participants du dispositif, échanges sur les jeunes et la méthodologie, décision de communiquer une plaquette « familles » que les professionnels des IME et IMPRO pourront distribuer aux familles et aux jeunes, envoi de la plaquette, propositions de candidats</a:t>
            </a:r>
          </a:p>
          <a:p>
            <a:pPr lvl="3" indent="-182880" fontAlgn="auto">
              <a:lnSpc>
                <a:spcPct val="100000"/>
              </a:lnSpc>
              <a:defRPr/>
            </a:pPr>
            <a:r>
              <a:rPr lang="fr-FR" dirty="0" smtClean="0">
                <a:solidFill>
                  <a:schemeClr val="tx1">
                    <a:lumMod val="65000"/>
                    <a:lumOff val="35000"/>
                  </a:schemeClr>
                </a:solidFill>
              </a:rPr>
              <a:t>Rencontre de la MDPH le 17 mars  2016 : </a:t>
            </a:r>
            <a:r>
              <a:rPr lang="fr-FR" dirty="0" smtClean="0">
                <a:solidFill>
                  <a:srgbClr val="7030A0"/>
                </a:solidFill>
              </a:rPr>
              <a:t>présentation</a:t>
            </a:r>
            <a:r>
              <a:rPr lang="fr-FR" dirty="0" smtClean="0">
                <a:solidFill>
                  <a:schemeClr val="tx1">
                    <a:lumMod val="65000"/>
                    <a:lumOff val="35000"/>
                  </a:schemeClr>
                </a:solidFill>
              </a:rPr>
              <a:t> du dispositif, et</a:t>
            </a:r>
          </a:p>
          <a:p>
            <a:pPr lvl="4" indent="-182880" fontAlgn="auto">
              <a:lnSpc>
                <a:spcPct val="100000"/>
              </a:lnSpc>
              <a:defRPr/>
            </a:pPr>
            <a:r>
              <a:rPr lang="fr-FR" dirty="0" smtClean="0">
                <a:solidFill>
                  <a:schemeClr val="tx1">
                    <a:lumMod val="65000"/>
                    <a:lumOff val="35000"/>
                  </a:schemeClr>
                </a:solidFill>
              </a:rPr>
              <a:t>lien réalisé avec la cellule 16-25, le dispositif « </a:t>
            </a:r>
            <a:r>
              <a:rPr lang="fr-FR" smtClean="0">
                <a:solidFill>
                  <a:schemeClr val="tx1">
                    <a:lumMod val="65000"/>
                    <a:lumOff val="35000"/>
                  </a:schemeClr>
                </a:solidFill>
              </a:rPr>
              <a:t>Potentiel Emploi</a:t>
            </a:r>
            <a:r>
              <a:rPr lang="fr-FR" dirty="0" smtClean="0">
                <a:solidFill>
                  <a:schemeClr val="tx1">
                    <a:lumMod val="65000"/>
                    <a:lumOff val="35000"/>
                  </a:schemeClr>
                </a:solidFill>
              </a:rPr>
              <a:t> » (diagnostic employabilité) et « une réponse accompagnée pour tous » visant à créer des solutions afin d’éviter toute « rupture » dans les parcours dans le contexte du « Programmes d’Accompagnement Global » (loi du 26 janvier 2016 sur la modernisation de notre système de santé), </a:t>
            </a:r>
          </a:p>
          <a:p>
            <a:pPr lvl="4" indent="-182880" fontAlgn="auto">
              <a:lnSpc>
                <a:spcPct val="100000"/>
              </a:lnSpc>
              <a:defRPr/>
            </a:pPr>
            <a:r>
              <a:rPr lang="fr-FR" dirty="0" smtClean="0">
                <a:solidFill>
                  <a:schemeClr val="tx1">
                    <a:lumMod val="65000"/>
                    <a:lumOff val="35000"/>
                  </a:schemeClr>
                </a:solidFill>
              </a:rPr>
              <a:t>envoi de la plaquette à destination des familles à la MDPH</a:t>
            </a:r>
          </a:p>
          <a:p>
            <a:pPr lvl="3" indent="-182880" fontAlgn="auto">
              <a:lnSpc>
                <a:spcPct val="100000"/>
              </a:lnSpc>
              <a:defRPr/>
            </a:pPr>
            <a:r>
              <a:rPr lang="fr-FR" dirty="0" smtClean="0">
                <a:solidFill>
                  <a:schemeClr val="tx1">
                    <a:lumMod val="65000"/>
                    <a:lumOff val="35000"/>
                  </a:schemeClr>
                </a:solidFill>
              </a:rPr>
              <a:t>Rencontre Education Nationale le 18 mars 2016 : </a:t>
            </a:r>
            <a:r>
              <a:rPr lang="fr-FR" dirty="0">
                <a:solidFill>
                  <a:srgbClr val="7030A0"/>
                </a:solidFill>
              </a:rPr>
              <a:t>présentation</a:t>
            </a:r>
            <a:r>
              <a:rPr lang="fr-FR" dirty="0" smtClean="0">
                <a:solidFill>
                  <a:schemeClr val="tx1">
                    <a:lumMod val="65000"/>
                    <a:lumOff val="35000"/>
                  </a:schemeClr>
                </a:solidFill>
              </a:rPr>
              <a:t>, le dispositif répond aux besoins des jeunes sortis du dispositif Education Nationale (ULIS, SEGPA) à 16 ans et aux jeunes en décrochage actuel, envoi de la plaquette.</a:t>
            </a:r>
          </a:p>
          <a:p>
            <a:pPr marL="182880" indent="-182880" fontAlgn="auto">
              <a:spcAft>
                <a:spcPts val="0"/>
              </a:spcAft>
              <a:defRPr/>
            </a:pPr>
            <a:endParaRPr lang="fr-FR" dirty="0">
              <a:solidFill>
                <a:schemeClr val="tx1">
                  <a:lumMod val="65000"/>
                  <a:lumOff val="35000"/>
                </a:schemeClr>
              </a:solidFill>
            </a:endParaRPr>
          </a:p>
        </p:txBody>
      </p:sp>
      <p:sp>
        <p:nvSpPr>
          <p:cNvPr id="5120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EFA15-A602-47E6-87EE-38B1CE785BF9}" type="slidenum">
              <a:rPr lang="fr-FR">
                <a:cs typeface="Arial" charset="0"/>
              </a:rPr>
              <a:pPr fontAlgn="base">
                <a:spcBef>
                  <a:spcPct val="0"/>
                </a:spcBef>
                <a:spcAft>
                  <a:spcPct val="0"/>
                </a:spcAft>
              </a:pPr>
              <a:t>21</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43237"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Identification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de la population</a:t>
            </a:r>
            <a:endParaRPr lang="fr-FR" sz="2800" dirty="0"/>
          </a:p>
        </p:txBody>
      </p:sp>
      <p:sp>
        <p:nvSpPr>
          <p:cNvPr id="3" name="Espace réservé du contenu 2"/>
          <p:cNvSpPr>
            <a:spLocks noGrp="1"/>
          </p:cNvSpPr>
          <p:nvPr>
            <p:ph idx="1"/>
          </p:nvPr>
        </p:nvSpPr>
        <p:spPr>
          <a:xfrm>
            <a:off x="3868738" y="863600"/>
            <a:ext cx="7727950" cy="5121275"/>
          </a:xfrm>
        </p:spPr>
        <p:txBody>
          <a:bodyPr rtlCol="0">
            <a:normAutofit/>
          </a:bodyPr>
          <a:lstStyle/>
          <a:p>
            <a:pPr marL="182880" lvl="2" indent="-182880" algn="ctr" fontAlgn="auto">
              <a:spcBef>
                <a:spcPts val="1200"/>
              </a:spcBef>
              <a:spcAft>
                <a:spcPts val="0"/>
              </a:spcAft>
              <a:defRPr/>
            </a:pPr>
            <a:r>
              <a:rPr lang="fr-FR" sz="2000" dirty="0">
                <a:solidFill>
                  <a:srgbClr val="7030A0"/>
                </a:solidFill>
                <a:latin typeface="Andalus" panose="02020603050405020304" pitchFamily="18" charset="-78"/>
                <a:cs typeface="Andalus" panose="02020603050405020304" pitchFamily="18" charset="-78"/>
              </a:rPr>
              <a:t>PHASE 0 : Etat des lieux de la population concernée et constitution de </a:t>
            </a:r>
            <a:r>
              <a:rPr lang="fr-FR" sz="2000" dirty="0" smtClean="0">
                <a:solidFill>
                  <a:srgbClr val="7030A0"/>
                </a:solidFill>
                <a:latin typeface="Andalus" panose="02020603050405020304" pitchFamily="18" charset="-78"/>
                <a:cs typeface="Andalus" panose="02020603050405020304" pitchFamily="18" charset="-78"/>
              </a:rPr>
              <a:t>l’échantillon</a:t>
            </a:r>
          </a:p>
          <a:p>
            <a:pPr marL="182880" lvl="2" indent="-182880" fontAlgn="auto">
              <a:spcBef>
                <a:spcPts val="1200"/>
              </a:spcBef>
              <a:spcAft>
                <a:spcPts val="0"/>
              </a:spcAft>
              <a:defRPr/>
            </a:pPr>
            <a:endParaRPr lang="fr-FR" sz="2000" dirty="0">
              <a:solidFill>
                <a:srgbClr val="7030A0"/>
              </a:solidFill>
              <a:latin typeface="Andalus" panose="02020603050405020304" pitchFamily="18" charset="-78"/>
              <a:cs typeface="Andalus" panose="02020603050405020304" pitchFamily="18" charset="-78"/>
            </a:endParaRPr>
          </a:p>
          <a:p>
            <a:pPr marL="182880" lvl="2" indent="-182880" fontAlgn="auto">
              <a:spcBef>
                <a:spcPts val="1200"/>
              </a:spcBef>
              <a:spcAft>
                <a:spcPts val="0"/>
              </a:spcAft>
              <a:defRPr/>
            </a:pPr>
            <a:r>
              <a:rPr lang="fr-FR" sz="2000" dirty="0" smtClean="0">
                <a:solidFill>
                  <a:srgbClr val="7030A0"/>
                </a:solidFill>
              </a:rPr>
              <a:t>Etape </a:t>
            </a:r>
            <a:r>
              <a:rPr lang="fr-FR" sz="2000" dirty="0">
                <a:solidFill>
                  <a:srgbClr val="7030A0"/>
                </a:solidFill>
              </a:rPr>
              <a:t>2 : Etat des lieux de la population concernée (cartographies</a:t>
            </a:r>
            <a:r>
              <a:rPr lang="fr-FR" sz="2000" dirty="0" smtClean="0">
                <a:solidFill>
                  <a:srgbClr val="7030A0"/>
                </a:solidFill>
              </a:rPr>
              <a:t>)</a:t>
            </a:r>
          </a:p>
          <a:p>
            <a:pPr marL="182880" lvl="2" indent="-182880" fontAlgn="auto">
              <a:spcBef>
                <a:spcPts val="1200"/>
              </a:spcBef>
              <a:spcAft>
                <a:spcPts val="0"/>
              </a:spcAft>
              <a:defRPr/>
            </a:pPr>
            <a:r>
              <a:rPr lang="fr-FR" sz="2000" dirty="0">
                <a:solidFill>
                  <a:srgbClr val="7030A0"/>
                </a:solidFill>
              </a:rPr>
              <a:t>Etape 3 : Constitution de l’échantillon accompagné sur le DASPPH</a:t>
            </a:r>
          </a:p>
          <a:p>
            <a:pPr lvl="2" indent="-182880" fontAlgn="auto">
              <a:lnSpc>
                <a:spcPct val="100000"/>
              </a:lnSpc>
              <a:defRPr/>
            </a:pPr>
            <a:r>
              <a:rPr lang="fr-FR" sz="2000" dirty="0" smtClean="0">
                <a:solidFill>
                  <a:schemeClr val="tx1">
                    <a:lumMod val="65000"/>
                    <a:lumOff val="35000"/>
                  </a:schemeClr>
                </a:solidFill>
              </a:rPr>
              <a:t>Réunions d’information collective à la population concernée</a:t>
            </a:r>
          </a:p>
          <a:p>
            <a:pPr lvl="3" indent="-182880" fontAlgn="auto">
              <a:lnSpc>
                <a:spcPct val="100000"/>
              </a:lnSpc>
              <a:defRPr/>
            </a:pPr>
            <a:r>
              <a:rPr lang="fr-FR" dirty="0" smtClean="0">
                <a:solidFill>
                  <a:schemeClr val="tx1">
                    <a:lumMod val="65000"/>
                    <a:lumOff val="35000"/>
                  </a:schemeClr>
                </a:solidFill>
              </a:rPr>
              <a:t>Envoi de courriers d’invitation (deux dates au choix) à une réunion d’information collective</a:t>
            </a:r>
          </a:p>
          <a:p>
            <a:pPr marL="182880" indent="-182880" fontAlgn="auto">
              <a:spcAft>
                <a:spcPts val="0"/>
              </a:spcAft>
              <a:defRPr/>
            </a:pPr>
            <a:endParaRPr lang="fr-FR" dirty="0">
              <a:solidFill>
                <a:schemeClr val="tx1">
                  <a:lumMod val="65000"/>
                  <a:lumOff val="35000"/>
                </a:schemeClr>
              </a:solidFill>
            </a:endParaRPr>
          </a:p>
        </p:txBody>
      </p:sp>
      <p:sp>
        <p:nvSpPr>
          <p:cNvPr id="52227"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F9AD9-DFB1-4937-9D65-890C06B47678}" type="slidenum">
              <a:rPr lang="fr-FR">
                <a:cs typeface="Arial" charset="0"/>
              </a:rPr>
              <a:pPr fontAlgn="base">
                <a:spcBef>
                  <a:spcPct val="0"/>
                </a:spcBef>
                <a:spcAft>
                  <a:spcPct val="0"/>
                </a:spcAft>
              </a:pPr>
              <a:t>22</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1.04167E-6 0.05532 C 0.00404 0.04722 0.01797 0.03935 0.02305 0.03935 C 0.05404 0.03935 0.08607 0.16435 0.08607 0.28935 C 0.08607 0.22639 0.10208 0.16435 0.11706 0.16435 C 0.13307 0.16435 0.14805 0.22731 0.14805 0.28935 C 0.14805 0.25833 0.15599 0.22639 0.16406 0.22639 C 0.172 0.22639 0.18008 0.25741 0.18008 0.28935 C 0.18008 0.27338 0.18411 0.25833 0.18802 0.25833 C 0.19206 0.25833 0.19596 0.2743 0.19596 0.28935 C 0.19596 0.28125 0.19792 0.27338 0.2 0.27338 C 0.20104 0.27338 0.20404 0.28148 0.20404 0.28935 C 0.20404 0.28542 0.20508 0.28125 0.20599 0.28125 C 0.20599 0.28217 0.20794 0.28518 0.20794 0.28935 C 0.20794 0.28727 0.20794 0.28542 0.20898 0.28542 C 0.20898 0.28634 0.21003 0.2875 0.21003 0.28935 C 0.21003 0.28842 0.21003 0.28727 0.21003 0.28634 C 0.21107 0.28634 0.21107 0.28727 0.21107 0.28842 C 0.21211 0.28842 0.21211 0.2875 0.21211 0.28634 C 0.21315 0.28634 0.21315 0.28727 0.21315 0.28842 " pathEditMode="relative" rAng="0" ptsTypes="AAAAAAAAAAAAAAAAAAA">
                                      <p:cBhvr>
                                        <p:cTn id="6" dur="2000" fill="hold"/>
                                        <p:tgtEl>
                                          <p:spTgt spid="3">
                                            <p:txEl>
                                              <p:pRg st="2" end="2"/>
                                            </p:txEl>
                                          </p:spTgt>
                                        </p:tgtEl>
                                        <p:attrNameLst>
                                          <p:attrName>ppt_x</p:attrName>
                                          <p:attrName>ppt_y</p:attrName>
                                        </p:attrNameLst>
                                      </p:cBhvr>
                                      <p:rCtr x="10651"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Identification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de </a:t>
            </a:r>
            <a:r>
              <a:rPr lang="fr-FR" sz="2800" dirty="0">
                <a:solidFill>
                  <a:srgbClr val="7030A0"/>
                </a:solidFill>
                <a:latin typeface="Andalus" panose="02020603050405020304" pitchFamily="18" charset="-78"/>
                <a:cs typeface="Andalus" panose="02020603050405020304" pitchFamily="18" charset="-78"/>
              </a:rPr>
              <a:t>la population</a:t>
            </a:r>
            <a:endParaRPr lang="fr-FR" sz="2800" dirty="0"/>
          </a:p>
        </p:txBody>
      </p:sp>
      <p:pic>
        <p:nvPicPr>
          <p:cNvPr id="53250" name="Espace réservé du contenu 5"/>
          <p:cNvPicPr>
            <a:picLocks noGrp="1" noChangeAspect="1"/>
          </p:cNvPicPr>
          <p:nvPr>
            <p:ph idx="1"/>
          </p:nvPr>
        </p:nvPicPr>
        <p:blipFill>
          <a:blip r:embed="rId2"/>
          <a:srcRect/>
          <a:stretch>
            <a:fillRect/>
          </a:stretch>
        </p:blipFill>
        <p:spPr>
          <a:xfrm>
            <a:off x="5724525" y="863600"/>
            <a:ext cx="3603625" cy="5121275"/>
          </a:xfrm>
        </p:spPr>
      </p:pic>
      <p:sp>
        <p:nvSpPr>
          <p:cNvPr id="53251"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58369D-2CCD-4521-8DAF-F4A804A9D18A}" type="slidenum">
              <a:rPr lang="fr-FR">
                <a:cs typeface="Arial" charset="0"/>
              </a:rPr>
              <a:pPr fontAlgn="base">
                <a:spcBef>
                  <a:spcPct val="0"/>
                </a:spcBef>
                <a:spcAft>
                  <a:spcPct val="0"/>
                </a:spcAft>
              </a:pPr>
              <a:t>23</a:t>
            </a:fld>
            <a:endParaRPr lang="fr-FR">
              <a:cs typeface="Arial" charset="0"/>
            </a:endParaRPr>
          </a:p>
        </p:txBody>
      </p:sp>
      <p:sp>
        <p:nvSpPr>
          <p:cNvPr id="3" name="Espace réservé du pied de page 2"/>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3" y="1123950"/>
            <a:ext cx="3055937" cy="4600575"/>
          </a:xfrm>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Bilan des </a:t>
            </a:r>
            <a:r>
              <a:rPr lang="fr-FR" sz="2800" cap="all" dirty="0" smtClean="0">
                <a:solidFill>
                  <a:srgbClr val="7030A0"/>
                </a:solidFill>
                <a:latin typeface="Andalus" panose="02020603050405020304" pitchFamily="18" charset="-78"/>
                <a:cs typeface="Andalus" panose="02020603050405020304" pitchFamily="18" charset="-78"/>
              </a:rPr>
              <a:t>actions MENEES</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Réunions d’information collective</a:t>
            </a:r>
            <a:endParaRPr lang="fr-FR" sz="2800" dirty="0"/>
          </a:p>
        </p:txBody>
      </p:sp>
      <p:sp>
        <p:nvSpPr>
          <p:cNvPr id="3" name="Espace réservé du contenu 2"/>
          <p:cNvSpPr>
            <a:spLocks noGrp="1"/>
          </p:cNvSpPr>
          <p:nvPr>
            <p:ph idx="1"/>
          </p:nvPr>
        </p:nvSpPr>
        <p:spPr/>
        <p:txBody>
          <a:bodyPr rtlCol="0">
            <a:normAutofit/>
          </a:bodyPr>
          <a:lstStyle/>
          <a:p>
            <a:pPr marL="182880" lvl="2" indent="-182880" algn="ctr" fontAlgn="auto">
              <a:spcBef>
                <a:spcPts val="1200"/>
              </a:spcBef>
              <a:spcAft>
                <a:spcPts val="0"/>
              </a:spcAft>
              <a:defRPr/>
            </a:pPr>
            <a:r>
              <a:rPr lang="fr-FR" sz="2000" dirty="0">
                <a:solidFill>
                  <a:srgbClr val="7030A0"/>
                </a:solidFill>
                <a:latin typeface="Andalus" panose="02020603050405020304" pitchFamily="18" charset="-78"/>
                <a:cs typeface="Andalus" panose="02020603050405020304" pitchFamily="18" charset="-78"/>
              </a:rPr>
              <a:t>PHASE 0 : Etat des lieux de la population concernée et constitution de l’échantillon</a:t>
            </a:r>
          </a:p>
          <a:p>
            <a:pPr marL="182880" lvl="2" indent="-182880" fontAlgn="auto">
              <a:spcBef>
                <a:spcPts val="1200"/>
              </a:spcBef>
              <a:spcAft>
                <a:spcPts val="0"/>
              </a:spcAft>
              <a:defRPr/>
            </a:pPr>
            <a:r>
              <a:rPr lang="fr-FR" sz="2000" dirty="0" smtClean="0">
                <a:solidFill>
                  <a:srgbClr val="7030A0"/>
                </a:solidFill>
              </a:rPr>
              <a:t>Etape </a:t>
            </a:r>
            <a:r>
              <a:rPr lang="fr-FR" sz="2000" dirty="0">
                <a:solidFill>
                  <a:srgbClr val="7030A0"/>
                </a:solidFill>
              </a:rPr>
              <a:t>3 : Constitution de l’échantillon accompagné sur le DASPPH</a:t>
            </a:r>
          </a:p>
          <a:p>
            <a:pPr lvl="2" indent="-182880" fontAlgn="auto">
              <a:lnSpc>
                <a:spcPct val="100000"/>
              </a:lnSpc>
              <a:defRPr/>
            </a:pPr>
            <a:r>
              <a:rPr lang="fr-FR" sz="2000" dirty="0" smtClean="0">
                <a:solidFill>
                  <a:schemeClr val="tx1">
                    <a:lumMod val="65000"/>
                    <a:lumOff val="35000"/>
                  </a:schemeClr>
                </a:solidFill>
              </a:rPr>
              <a:t>Réunions d’information collective </a:t>
            </a:r>
            <a:r>
              <a:rPr lang="fr-FR" sz="2000" dirty="0">
                <a:solidFill>
                  <a:schemeClr val="tx1">
                    <a:lumMod val="65000"/>
                    <a:lumOff val="35000"/>
                  </a:schemeClr>
                </a:solidFill>
              </a:rPr>
              <a:t>à la population concernée </a:t>
            </a:r>
          </a:p>
          <a:p>
            <a:pPr lvl="3" indent="-182880" fontAlgn="auto">
              <a:lnSpc>
                <a:spcPct val="100000"/>
              </a:lnSpc>
              <a:defRPr/>
            </a:pPr>
            <a:r>
              <a:rPr lang="fr-FR" sz="1800" dirty="0" smtClean="0">
                <a:solidFill>
                  <a:schemeClr val="tx1">
                    <a:lumMod val="65000"/>
                    <a:lumOff val="35000"/>
                  </a:schemeClr>
                </a:solidFill>
              </a:rPr>
              <a:t>Première </a:t>
            </a:r>
            <a:r>
              <a:rPr lang="fr-FR" sz="1800" dirty="0">
                <a:solidFill>
                  <a:schemeClr val="tx1">
                    <a:lumMod val="65000"/>
                    <a:lumOff val="35000"/>
                  </a:schemeClr>
                </a:solidFill>
              </a:rPr>
              <a:t>date : le 29 mars 2016 à 14 heures : </a:t>
            </a:r>
            <a:r>
              <a:rPr lang="fr-FR" sz="1800" dirty="0" smtClean="0">
                <a:solidFill>
                  <a:schemeClr val="tx1">
                    <a:lumMod val="65000"/>
                    <a:lumOff val="35000"/>
                  </a:schemeClr>
                </a:solidFill>
              </a:rPr>
              <a:t>7 participants (4 jeunes, 2 accompagnants et une maman), </a:t>
            </a:r>
            <a:r>
              <a:rPr lang="fr-FR" sz="1800" dirty="0">
                <a:solidFill>
                  <a:schemeClr val="tx1">
                    <a:lumMod val="65000"/>
                    <a:lumOff val="35000"/>
                  </a:schemeClr>
                </a:solidFill>
              </a:rPr>
              <a:t>présentation du dispositif et des engagements </a:t>
            </a:r>
            <a:r>
              <a:rPr lang="fr-FR" sz="1800" dirty="0" smtClean="0">
                <a:solidFill>
                  <a:schemeClr val="tx1">
                    <a:lumMod val="65000"/>
                    <a:lumOff val="35000"/>
                  </a:schemeClr>
                </a:solidFill>
              </a:rPr>
              <a:t>réciproques, questions diverses</a:t>
            </a:r>
          </a:p>
          <a:p>
            <a:pPr lvl="3" indent="-182880" fontAlgn="auto">
              <a:lnSpc>
                <a:spcPct val="100000"/>
              </a:lnSpc>
              <a:defRPr/>
            </a:pPr>
            <a:r>
              <a:rPr lang="fr-FR" sz="1800" dirty="0" smtClean="0">
                <a:solidFill>
                  <a:schemeClr val="tx1">
                    <a:lumMod val="65000"/>
                    <a:lumOff val="35000"/>
                  </a:schemeClr>
                </a:solidFill>
              </a:rPr>
              <a:t>Deuxième </a:t>
            </a:r>
            <a:r>
              <a:rPr lang="fr-FR" sz="1800" dirty="0">
                <a:solidFill>
                  <a:schemeClr val="tx1">
                    <a:lumMod val="65000"/>
                    <a:lumOff val="35000"/>
                  </a:schemeClr>
                </a:solidFill>
              </a:rPr>
              <a:t>date : le 19 avril 2016 à 9 heures : </a:t>
            </a:r>
            <a:r>
              <a:rPr lang="fr-FR" sz="1800" dirty="0" smtClean="0">
                <a:solidFill>
                  <a:schemeClr val="tx1">
                    <a:lumMod val="65000"/>
                    <a:lumOff val="35000"/>
                  </a:schemeClr>
                </a:solidFill>
              </a:rPr>
              <a:t>constitution d’un, deux ou trois groupes (A, B, C) : 4 inscrits à ce jour</a:t>
            </a:r>
          </a:p>
          <a:p>
            <a:pPr lvl="3" indent="-182880" fontAlgn="auto">
              <a:lnSpc>
                <a:spcPct val="100000"/>
              </a:lnSpc>
              <a:defRPr/>
            </a:pPr>
            <a:r>
              <a:rPr lang="fr-FR" sz="1800" dirty="0" smtClean="0">
                <a:solidFill>
                  <a:schemeClr val="tx1">
                    <a:lumMod val="65000"/>
                    <a:lumOff val="35000"/>
                  </a:schemeClr>
                </a:solidFill>
              </a:rPr>
              <a:t>Troisième date si nécessaire le 19 mai 2016 à 14 heures</a:t>
            </a:r>
          </a:p>
          <a:p>
            <a:pPr marL="1417320" lvl="3" indent="0" fontAlgn="auto">
              <a:lnSpc>
                <a:spcPct val="100000"/>
              </a:lnSpc>
              <a:buFont typeface="Wingdings 2" pitchFamily="18" charset="2"/>
              <a:buNone/>
              <a:defRPr/>
            </a:pPr>
            <a:endParaRPr lang="fr-FR" sz="1800" dirty="0">
              <a:solidFill>
                <a:schemeClr val="tx1">
                  <a:lumMod val="65000"/>
                  <a:lumOff val="35000"/>
                </a:schemeClr>
              </a:solidFill>
            </a:endParaRPr>
          </a:p>
          <a:p>
            <a:pPr lvl="2" indent="-182880" fontAlgn="auto">
              <a:lnSpc>
                <a:spcPct val="100000"/>
              </a:lnSpc>
              <a:defRPr/>
            </a:pPr>
            <a:r>
              <a:rPr lang="fr-FR" sz="2000" dirty="0">
                <a:solidFill>
                  <a:schemeClr val="tx1">
                    <a:lumMod val="65000"/>
                    <a:lumOff val="35000"/>
                  </a:schemeClr>
                </a:solidFill>
              </a:rPr>
              <a:t>Proposition de dates d’entretiens individuels </a:t>
            </a:r>
            <a:r>
              <a:rPr lang="fr-FR" sz="2000" dirty="0" smtClean="0">
                <a:solidFill>
                  <a:schemeClr val="tx1">
                    <a:lumMod val="65000"/>
                    <a:lumOff val="35000"/>
                  </a:schemeClr>
                </a:solidFill>
              </a:rPr>
              <a:t>au sortir de la réunion d’information </a:t>
            </a:r>
            <a:r>
              <a:rPr lang="fr-FR" sz="2000" dirty="0">
                <a:solidFill>
                  <a:schemeClr val="tx1">
                    <a:lumMod val="65000"/>
                    <a:lumOff val="35000"/>
                  </a:schemeClr>
                </a:solidFill>
              </a:rPr>
              <a:t>collective </a:t>
            </a:r>
            <a:r>
              <a:rPr lang="fr-FR" sz="2000" dirty="0" smtClean="0">
                <a:solidFill>
                  <a:schemeClr val="tx1">
                    <a:lumMod val="65000"/>
                    <a:lumOff val="35000"/>
                  </a:schemeClr>
                </a:solidFill>
              </a:rPr>
              <a:t>(du 18 au 27 avril)</a:t>
            </a:r>
            <a:endParaRPr lang="fr-FR" sz="2000" dirty="0">
              <a:solidFill>
                <a:schemeClr val="tx1">
                  <a:lumMod val="65000"/>
                  <a:lumOff val="35000"/>
                </a:schemeClr>
              </a:solidFill>
            </a:endParaRPr>
          </a:p>
        </p:txBody>
      </p:sp>
      <p:sp>
        <p:nvSpPr>
          <p:cNvPr id="5427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A13F97-E897-4C49-9F33-A349E982BBD2}" type="slidenum">
              <a:rPr lang="fr-FR">
                <a:cs typeface="Arial" charset="0"/>
              </a:rPr>
              <a:pPr fontAlgn="base">
                <a:spcBef>
                  <a:spcPct val="0"/>
                </a:spcBef>
                <a:spcAft>
                  <a:spcPct val="0"/>
                </a:spcAft>
              </a:pPr>
              <a:t>24</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Calendrier DES ACTIONS A VENIR</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
            </a:r>
            <a:br>
              <a:rPr lang="fr-FR" sz="2800" cap="all"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Entretiens individuels</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
            </a:r>
            <a:br>
              <a:rPr lang="fr-FR" sz="2800" cap="all" dirty="0">
                <a:solidFill>
                  <a:srgbClr val="7030A0"/>
                </a:solidFill>
                <a:latin typeface="Andalus" panose="02020603050405020304" pitchFamily="18" charset="-78"/>
                <a:cs typeface="Andalus" panose="02020603050405020304" pitchFamily="18" charset="-78"/>
              </a:rPr>
            </a:br>
            <a:r>
              <a:rPr lang="fr-FR" sz="2400" dirty="0" smtClean="0">
                <a:solidFill>
                  <a:srgbClr val="7030A0"/>
                </a:solidFill>
                <a:latin typeface="Andalus" panose="02020603050405020304" pitchFamily="18" charset="-78"/>
                <a:cs typeface="Andalus" panose="02020603050405020304" pitchFamily="18" charset="-78"/>
              </a:rPr>
              <a:t> </a:t>
            </a:r>
            <a:endParaRPr lang="fr-FR" sz="2400" dirty="0">
              <a:solidFill>
                <a:srgbClr val="7030A0"/>
              </a:solidFill>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a:xfrm>
            <a:off x="3868738" y="863600"/>
            <a:ext cx="7643812" cy="5121275"/>
          </a:xfrm>
        </p:spPr>
        <p:txBody>
          <a:bodyPr rtlCol="0">
            <a:normAutofit fontScale="77500" lnSpcReduction="20000"/>
          </a:bodyPr>
          <a:lstStyle/>
          <a:p>
            <a:pPr marL="0" indent="0" algn="ctr" fontAlgn="auto">
              <a:spcAft>
                <a:spcPts val="0"/>
              </a:spcAft>
              <a:buFont typeface="Wingdings 2" pitchFamily="18" charset="2"/>
              <a:buNone/>
              <a:defRPr/>
            </a:pPr>
            <a:r>
              <a:rPr lang="fr-FR" dirty="0" smtClean="0">
                <a:solidFill>
                  <a:srgbClr val="7030A0"/>
                </a:solidFill>
                <a:latin typeface="Andalus" panose="02020603050405020304" pitchFamily="18" charset="-78"/>
                <a:cs typeface="Andalus" panose="02020603050405020304" pitchFamily="18" charset="-78"/>
              </a:rPr>
              <a:t>PHASE </a:t>
            </a:r>
            <a:r>
              <a:rPr lang="fr-FR" dirty="0">
                <a:solidFill>
                  <a:srgbClr val="7030A0"/>
                </a:solidFill>
                <a:latin typeface="Andalus" panose="02020603050405020304" pitchFamily="18" charset="-78"/>
                <a:cs typeface="Andalus" panose="02020603050405020304" pitchFamily="18" charset="-78"/>
              </a:rPr>
              <a:t>1 </a:t>
            </a:r>
          </a:p>
          <a:p>
            <a:pPr marL="182880" indent="-182880" algn="ctr" fontAlgn="auto">
              <a:spcAft>
                <a:spcPts val="0"/>
              </a:spcAft>
              <a:defRPr/>
            </a:pPr>
            <a:r>
              <a:rPr lang="fr-FR" dirty="0">
                <a:solidFill>
                  <a:srgbClr val="7030A0"/>
                </a:solidFill>
                <a:latin typeface="Andalus" panose="02020603050405020304" pitchFamily="18" charset="-78"/>
                <a:cs typeface="Andalus" panose="02020603050405020304" pitchFamily="18" charset="-78"/>
              </a:rPr>
              <a:t>Accueil, analyse des difficultés et besoins</a:t>
            </a:r>
          </a:p>
          <a:p>
            <a:pPr marL="0" indent="0" algn="ctr" fontAlgn="auto">
              <a:spcAft>
                <a:spcPts val="0"/>
              </a:spcAft>
              <a:buFont typeface="Wingdings 2" pitchFamily="18" charset="2"/>
              <a:buNone/>
              <a:defRPr/>
            </a:pPr>
            <a:endParaRPr lang="fr-FR" dirty="0">
              <a:solidFill>
                <a:srgbClr val="7030A0"/>
              </a:solidFill>
              <a:latin typeface="Andalus" panose="02020603050405020304" pitchFamily="18" charset="-78"/>
              <a:cs typeface="Andalus" panose="02020603050405020304" pitchFamily="18" charset="-78"/>
            </a:endParaRPr>
          </a:p>
          <a:p>
            <a:pPr marL="182880" indent="-182880" fontAlgn="auto">
              <a:spcAft>
                <a:spcPts val="0"/>
              </a:spcAft>
              <a:buFontTx/>
              <a:buChar char="-"/>
              <a:defRPr/>
            </a:pPr>
            <a:r>
              <a:rPr lang="fr-FR" sz="2100" dirty="0" smtClean="0">
                <a:solidFill>
                  <a:srgbClr val="7030A0"/>
                </a:solidFill>
              </a:rPr>
              <a:t>Etape </a:t>
            </a:r>
            <a:r>
              <a:rPr lang="fr-FR" sz="2100" dirty="0">
                <a:solidFill>
                  <a:srgbClr val="7030A0"/>
                </a:solidFill>
              </a:rPr>
              <a:t>1 : Accueil, présentation de l’accompagnement, </a:t>
            </a:r>
            <a:r>
              <a:rPr lang="fr-FR" sz="2100" dirty="0" smtClean="0">
                <a:solidFill>
                  <a:srgbClr val="7030A0"/>
                </a:solidFill>
              </a:rPr>
              <a:t>motivations (entretiens individuels du 18  au 27 avril)</a:t>
            </a:r>
            <a:endParaRPr lang="fr-FR" sz="2100" dirty="0">
              <a:solidFill>
                <a:srgbClr val="7030A0"/>
              </a:solidFill>
            </a:endParaRPr>
          </a:p>
          <a:p>
            <a:pPr lvl="2" indent="-182880" fontAlgn="auto">
              <a:lnSpc>
                <a:spcPct val="110000"/>
              </a:lnSpc>
              <a:defRPr/>
            </a:pPr>
            <a:r>
              <a:rPr lang="fr-FR" dirty="0">
                <a:solidFill>
                  <a:schemeClr val="tx1">
                    <a:lumMod val="65000"/>
                    <a:lumOff val="35000"/>
                  </a:schemeClr>
                </a:solidFill>
              </a:rPr>
              <a:t>état civil, situation familiale, logement, quotidien, les accompagnements en cours (Mission locale), parcours scolaire, stages réalisés, expériences professionnelles, activités extraprofessionnelles, projets, attentes inhérentes au dispositif d’accompagnement, représentations,  présentation de l’accompagnement  (options, étapes, durée) </a:t>
            </a:r>
          </a:p>
          <a:p>
            <a:pPr marL="182880" lvl="2" indent="-182880" fontAlgn="auto">
              <a:lnSpc>
                <a:spcPct val="100000"/>
              </a:lnSpc>
              <a:spcBef>
                <a:spcPts val="1200"/>
              </a:spcBef>
              <a:buFontTx/>
              <a:buChar char="-"/>
              <a:defRPr/>
            </a:pPr>
            <a:r>
              <a:rPr lang="fr-FR" sz="2100" dirty="0">
                <a:solidFill>
                  <a:srgbClr val="7030A0"/>
                </a:solidFill>
              </a:rPr>
              <a:t>Etape 2 : Analyse des difficultés et des freins à l’insertion professionnelle </a:t>
            </a:r>
            <a:r>
              <a:rPr lang="fr-FR" sz="2100" dirty="0" smtClean="0">
                <a:solidFill>
                  <a:srgbClr val="7030A0"/>
                </a:solidFill>
              </a:rPr>
              <a:t>(entretiens individuels du 18 au 27 avril)</a:t>
            </a:r>
            <a:endParaRPr lang="fr-FR" sz="2100" dirty="0">
              <a:solidFill>
                <a:srgbClr val="7030A0"/>
              </a:solidFill>
            </a:endParaRPr>
          </a:p>
          <a:p>
            <a:pPr lvl="2" indent="-182880" fontAlgn="auto">
              <a:lnSpc>
                <a:spcPct val="100000"/>
              </a:lnSpc>
              <a:defRPr/>
            </a:pPr>
            <a:r>
              <a:rPr lang="fr-FR" dirty="0">
                <a:solidFill>
                  <a:schemeClr val="tx1">
                    <a:lumMod val="65000"/>
                    <a:lumOff val="35000"/>
                  </a:schemeClr>
                </a:solidFill>
              </a:rPr>
              <a:t>Grille d’analyse des difficultés : projet, réalisme du projet, connaissance du marché du travail, outils de recherche d’emploi, mobilité, disponibilité, communication, confiance en soi, santé, logement, justice, finances</a:t>
            </a:r>
          </a:p>
          <a:p>
            <a:pPr lvl="2" indent="-182880" fontAlgn="auto">
              <a:lnSpc>
                <a:spcPct val="100000"/>
              </a:lnSpc>
              <a:defRPr/>
            </a:pPr>
            <a:r>
              <a:rPr lang="fr-FR" dirty="0">
                <a:solidFill>
                  <a:schemeClr val="tx1">
                    <a:lumMod val="65000"/>
                    <a:lumOff val="35000"/>
                  </a:schemeClr>
                </a:solidFill>
              </a:rPr>
              <a:t>Synthèse des difficultés et détermination des besoins et objectifs prioritaires </a:t>
            </a:r>
            <a:endParaRPr lang="fr-FR" dirty="0" smtClean="0">
              <a:solidFill>
                <a:schemeClr val="tx1">
                  <a:lumMod val="65000"/>
                  <a:lumOff val="35000"/>
                </a:schemeClr>
              </a:solidFill>
            </a:endParaRPr>
          </a:p>
          <a:p>
            <a:pPr marL="182880" lvl="2" indent="-182880" fontAlgn="auto">
              <a:spcBef>
                <a:spcPts val="1200"/>
              </a:spcBef>
              <a:buFontTx/>
              <a:buChar char="-"/>
              <a:defRPr/>
            </a:pPr>
            <a:r>
              <a:rPr lang="fr-FR" sz="2000" dirty="0" smtClean="0">
                <a:solidFill>
                  <a:srgbClr val="7030A0"/>
                </a:solidFill>
              </a:rPr>
              <a:t>Etape </a:t>
            </a:r>
            <a:r>
              <a:rPr lang="fr-FR" sz="2000" dirty="0">
                <a:solidFill>
                  <a:srgbClr val="7030A0"/>
                </a:solidFill>
              </a:rPr>
              <a:t>3 : Individualisation de l’accompagnement et contractualisation</a:t>
            </a:r>
          </a:p>
          <a:p>
            <a:pPr lvl="2" indent="-182880" fontAlgn="auto">
              <a:lnSpc>
                <a:spcPct val="100000"/>
              </a:lnSpc>
              <a:defRPr/>
            </a:pPr>
            <a:r>
              <a:rPr lang="fr-FR" dirty="0">
                <a:solidFill>
                  <a:schemeClr val="tx1">
                    <a:lumMod val="65000"/>
                    <a:lumOff val="35000"/>
                  </a:schemeClr>
                </a:solidFill>
              </a:rPr>
              <a:t>Remise des documents administratifs (droit à l’image, règlement intérieur, remise de matériel informatique</a:t>
            </a:r>
            <a:r>
              <a:rPr lang="fr-FR" dirty="0" smtClean="0">
                <a:solidFill>
                  <a:schemeClr val="tx1">
                    <a:lumMod val="65000"/>
                    <a:lumOff val="35000"/>
                  </a:schemeClr>
                </a:solidFill>
              </a:rPr>
              <a:t>) : du 18 au 27 avril en entretien individuel</a:t>
            </a:r>
            <a:endParaRPr lang="fr-FR" dirty="0">
              <a:solidFill>
                <a:schemeClr val="tx1">
                  <a:lumMod val="65000"/>
                  <a:lumOff val="35000"/>
                </a:schemeClr>
              </a:solidFill>
            </a:endParaRPr>
          </a:p>
          <a:p>
            <a:pPr lvl="2" indent="-182880" fontAlgn="auto">
              <a:lnSpc>
                <a:spcPct val="100000"/>
              </a:lnSpc>
              <a:defRPr/>
            </a:pPr>
            <a:r>
              <a:rPr lang="fr-FR" dirty="0">
                <a:solidFill>
                  <a:schemeClr val="tx1">
                    <a:lumMod val="65000"/>
                    <a:lumOff val="35000"/>
                  </a:schemeClr>
                </a:solidFill>
              </a:rPr>
              <a:t>Construction de l’accompagnement individualisé (ateliers collectifs)</a:t>
            </a:r>
          </a:p>
          <a:p>
            <a:pPr lvl="2" indent="-182880" fontAlgn="auto">
              <a:lnSpc>
                <a:spcPct val="100000"/>
              </a:lnSpc>
              <a:defRPr/>
            </a:pPr>
            <a:r>
              <a:rPr lang="fr-FR" dirty="0">
                <a:solidFill>
                  <a:schemeClr val="tx1">
                    <a:lumMod val="65000"/>
                    <a:lumOff val="35000"/>
                  </a:schemeClr>
                </a:solidFill>
              </a:rPr>
              <a:t>Signature d’un contrat d’engagement </a:t>
            </a:r>
            <a:r>
              <a:rPr lang="fr-FR" dirty="0" smtClean="0">
                <a:solidFill>
                  <a:schemeClr val="tx1">
                    <a:lumMod val="65000"/>
                    <a:lumOff val="35000"/>
                  </a:schemeClr>
                </a:solidFill>
              </a:rPr>
              <a:t>(objectifs</a:t>
            </a:r>
            <a:r>
              <a:rPr lang="fr-FR" dirty="0">
                <a:solidFill>
                  <a:schemeClr val="tx1">
                    <a:lumMod val="65000"/>
                    <a:lumOff val="35000"/>
                  </a:schemeClr>
                </a:solidFill>
              </a:rPr>
              <a:t>, droits et devoirs, présentéisme) en </a:t>
            </a:r>
            <a:r>
              <a:rPr lang="fr-FR" dirty="0" smtClean="0">
                <a:solidFill>
                  <a:schemeClr val="tx1">
                    <a:lumMod val="65000"/>
                    <a:lumOff val="35000"/>
                  </a:schemeClr>
                </a:solidFill>
              </a:rPr>
              <a:t>groupe le 9 mai </a:t>
            </a:r>
            <a:endParaRPr lang="fr-FR" dirty="0">
              <a:solidFill>
                <a:schemeClr val="tx1">
                  <a:lumMod val="65000"/>
                  <a:lumOff val="35000"/>
                </a:schemeClr>
              </a:solidFill>
            </a:endParaRPr>
          </a:p>
          <a:p>
            <a:pPr lvl="2" indent="-182880" fontAlgn="auto">
              <a:lnSpc>
                <a:spcPct val="100000"/>
              </a:lnSpc>
              <a:defRPr/>
            </a:pPr>
            <a:r>
              <a:rPr lang="fr-FR" dirty="0" smtClean="0">
                <a:solidFill>
                  <a:schemeClr val="tx1">
                    <a:lumMod val="65000"/>
                    <a:lumOff val="35000"/>
                  </a:schemeClr>
                </a:solidFill>
              </a:rPr>
              <a:t>Remise </a:t>
            </a:r>
            <a:r>
              <a:rPr lang="fr-FR" dirty="0">
                <a:solidFill>
                  <a:schemeClr val="tx1">
                    <a:lumMod val="65000"/>
                    <a:lumOff val="35000"/>
                  </a:schemeClr>
                </a:solidFill>
              </a:rPr>
              <a:t>d’un </a:t>
            </a:r>
            <a:r>
              <a:rPr lang="fr-FR" dirty="0" smtClean="0">
                <a:solidFill>
                  <a:schemeClr val="tx1">
                    <a:lumMod val="65000"/>
                    <a:lumOff val="35000"/>
                  </a:schemeClr>
                </a:solidFill>
              </a:rPr>
              <a:t>planning en groupe le 9 mai</a:t>
            </a:r>
          </a:p>
          <a:p>
            <a:pPr lvl="2" indent="-182880" fontAlgn="auto">
              <a:lnSpc>
                <a:spcPct val="100000"/>
              </a:lnSpc>
              <a:defRPr/>
            </a:pPr>
            <a:r>
              <a:rPr lang="fr-FR" dirty="0">
                <a:solidFill>
                  <a:schemeClr val="tx1">
                    <a:lumMod val="65000"/>
                    <a:lumOff val="35000"/>
                  </a:schemeClr>
                </a:solidFill>
              </a:rPr>
              <a:t>Remise de la </a:t>
            </a:r>
            <a:r>
              <a:rPr lang="fr-FR" b="1" dirty="0">
                <a:solidFill>
                  <a:schemeClr val="tx1">
                    <a:lumMod val="65000"/>
                    <a:lumOff val="35000"/>
                  </a:schemeClr>
                </a:solidFill>
              </a:rPr>
              <a:t>tablette en groupe </a:t>
            </a:r>
            <a:r>
              <a:rPr lang="fr-FR" b="1" dirty="0" smtClean="0">
                <a:solidFill>
                  <a:schemeClr val="tx1">
                    <a:lumMod val="65000"/>
                    <a:lumOff val="35000"/>
                  </a:schemeClr>
                </a:solidFill>
              </a:rPr>
              <a:t>lors du démarrage de la phase 2 le 11 mai</a:t>
            </a:r>
            <a:endParaRPr lang="fr-FR" dirty="0">
              <a:solidFill>
                <a:schemeClr val="tx1">
                  <a:lumMod val="65000"/>
                  <a:lumOff val="35000"/>
                </a:schemeClr>
              </a:solidFill>
            </a:endParaRPr>
          </a:p>
        </p:txBody>
      </p:sp>
      <p:sp>
        <p:nvSpPr>
          <p:cNvPr id="55299"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F4CC4-223C-4C92-943D-5FC712EC1F00}" type="slidenum">
              <a:rPr lang="fr-FR">
                <a:cs typeface="Arial" charset="0"/>
              </a:rPr>
              <a:pPr fontAlgn="base">
                <a:spcBef>
                  <a:spcPct val="0"/>
                </a:spcBef>
                <a:spcAft>
                  <a:spcPct val="0"/>
                </a:spcAft>
              </a:pPr>
              <a:t>25</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smtClean="0">
                <a:solidFill>
                  <a:srgbClr val="7030A0"/>
                </a:solidFill>
                <a:latin typeface="Andalus" panose="02020603050405020304" pitchFamily="18" charset="-78"/>
                <a:cs typeface="Andalus" panose="02020603050405020304" pitchFamily="18" charset="-78"/>
              </a:rPr>
              <a:t>Calendrier DES ACTIONS A VENIR</a:t>
            </a:r>
            <a:r>
              <a:rPr lang="fr-FR" sz="2800" cap="all" dirty="0">
                <a:solidFill>
                  <a:srgbClr val="7030A0"/>
                </a:solidFill>
                <a:latin typeface="Andalus" panose="02020603050405020304" pitchFamily="18" charset="-78"/>
                <a:cs typeface="Andalus" panose="02020603050405020304" pitchFamily="18" charset="-78"/>
              </a:rPr>
              <a:t/>
            </a:r>
            <a:br>
              <a:rPr lang="fr-FR" sz="2800" cap="all" dirty="0">
                <a:solidFill>
                  <a:srgbClr val="7030A0"/>
                </a:solidFill>
                <a:latin typeface="Andalus" panose="02020603050405020304" pitchFamily="18" charset="-78"/>
                <a:cs typeface="Andalus" panose="02020603050405020304" pitchFamily="18" charset="-78"/>
              </a:rPr>
            </a:br>
            <a:r>
              <a:rPr lang="fr-FR" sz="2800" cap="all" dirty="0">
                <a:solidFill>
                  <a:srgbClr val="7030A0"/>
                </a:solidFill>
                <a:latin typeface="Andalus" panose="02020603050405020304" pitchFamily="18" charset="-78"/>
                <a:cs typeface="Andalus" panose="02020603050405020304" pitchFamily="18" charset="-78"/>
              </a:rPr>
              <a:t/>
            </a:r>
            <a:br>
              <a:rPr lang="fr-FR" sz="2800" cap="all"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Démarrage </a:t>
            </a:r>
            <a:br>
              <a:rPr lang="fr-FR" sz="2800" dirty="0" smtClean="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Phase Bilan</a:t>
            </a:r>
            <a:endParaRPr lang="fr-FR" sz="2800" dirty="0"/>
          </a:p>
        </p:txBody>
      </p:sp>
      <p:sp>
        <p:nvSpPr>
          <p:cNvPr id="3" name="Espace réservé du contenu 2"/>
          <p:cNvSpPr>
            <a:spLocks noGrp="1"/>
          </p:cNvSpPr>
          <p:nvPr>
            <p:ph idx="1"/>
          </p:nvPr>
        </p:nvSpPr>
        <p:spPr/>
        <p:txBody>
          <a:bodyPr rtlCol="0">
            <a:normAutofit fontScale="85000" lnSpcReduction="20000"/>
          </a:bodyPr>
          <a:lstStyle/>
          <a:p>
            <a:pPr marL="0" indent="0" algn="ctr" fontAlgn="auto">
              <a:spcAft>
                <a:spcPts val="0"/>
              </a:spcAft>
              <a:buFont typeface="Wingdings 2" pitchFamily="18" charset="2"/>
              <a:buNone/>
              <a:defRPr/>
            </a:pPr>
            <a:r>
              <a:rPr lang="fr-FR" b="1" dirty="0">
                <a:solidFill>
                  <a:srgbClr val="7030A0"/>
                </a:solidFill>
                <a:latin typeface="Andalus" panose="02020603050405020304" pitchFamily="18" charset="-78"/>
                <a:cs typeface="Andalus" panose="02020603050405020304" pitchFamily="18" charset="-78"/>
              </a:rPr>
              <a:t>Démarrage</a:t>
            </a:r>
            <a:r>
              <a:rPr lang="fr-FR" b="1" dirty="0" smtClean="0">
                <a:solidFill>
                  <a:schemeClr val="tx1">
                    <a:lumMod val="65000"/>
                    <a:lumOff val="35000"/>
                  </a:schemeClr>
                </a:solidFill>
              </a:rPr>
              <a:t> </a:t>
            </a:r>
            <a:r>
              <a:rPr lang="fr-FR" b="1" dirty="0">
                <a:solidFill>
                  <a:srgbClr val="7030A0"/>
                </a:solidFill>
                <a:latin typeface="Andalus" panose="02020603050405020304" pitchFamily="18" charset="-78"/>
                <a:cs typeface="Andalus" panose="02020603050405020304" pitchFamily="18" charset="-78"/>
              </a:rPr>
              <a:t>PHASE </a:t>
            </a:r>
            <a:r>
              <a:rPr lang="fr-FR" b="1" dirty="0" smtClean="0">
                <a:solidFill>
                  <a:srgbClr val="7030A0"/>
                </a:solidFill>
                <a:latin typeface="Andalus" panose="02020603050405020304" pitchFamily="18" charset="-78"/>
                <a:cs typeface="Andalus" panose="02020603050405020304" pitchFamily="18" charset="-78"/>
              </a:rPr>
              <a:t>2 : Bilan </a:t>
            </a:r>
            <a:r>
              <a:rPr lang="fr-FR" b="1" dirty="0">
                <a:solidFill>
                  <a:srgbClr val="7030A0"/>
                </a:solidFill>
                <a:latin typeface="Andalus" panose="02020603050405020304" pitchFamily="18" charset="-78"/>
                <a:cs typeface="Andalus" panose="02020603050405020304" pitchFamily="18" charset="-78"/>
              </a:rPr>
              <a:t>Personnel et Professionnel </a:t>
            </a:r>
            <a:endParaRPr lang="fr-FR" b="1" dirty="0" smtClean="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Le 11 mai 2016 (groupe A)</a:t>
            </a: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Le 21 mai 2016 (groupe B) </a:t>
            </a: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Le 25 mai 2016 (groupe C)</a:t>
            </a:r>
          </a:p>
          <a:p>
            <a:pPr marL="182880" indent="-182880" algn="ctr" fontAlgn="auto">
              <a:spcAft>
                <a:spcPts val="0"/>
              </a:spcAft>
              <a:defRPr/>
            </a:pPr>
            <a:endParaRPr lang="fr-FR" dirty="0" smtClean="0">
              <a:solidFill>
                <a:srgbClr val="7030A0"/>
              </a:solidFill>
              <a:latin typeface="Andalus" panose="02020603050405020304" pitchFamily="18" charset="-78"/>
              <a:cs typeface="Andalus" panose="02020603050405020304" pitchFamily="18" charset="-78"/>
            </a:endParaRPr>
          </a:p>
          <a:p>
            <a:pPr marL="0" indent="0" algn="ctr" fontAlgn="auto">
              <a:spcAft>
                <a:spcPts val="0"/>
              </a:spcAft>
              <a:buFont typeface="Wingdings 2" pitchFamily="18" charset="2"/>
              <a:buNone/>
              <a:defRPr/>
            </a:pPr>
            <a:r>
              <a:rPr lang="fr-FR" dirty="0" smtClean="0">
                <a:solidFill>
                  <a:srgbClr val="7030A0"/>
                </a:solidFill>
                <a:latin typeface="Andalus" panose="02020603050405020304" pitchFamily="18" charset="-78"/>
                <a:cs typeface="Andalus" panose="02020603050405020304" pitchFamily="18" charset="-78"/>
              </a:rPr>
              <a:t>Juillet – Août 2016 : </a:t>
            </a:r>
            <a:r>
              <a:rPr lang="fr-FR" b="1" dirty="0" smtClean="0">
                <a:solidFill>
                  <a:srgbClr val="7030A0"/>
                </a:solidFill>
                <a:latin typeface="Andalus" panose="02020603050405020304" pitchFamily="18" charset="-78"/>
                <a:cs typeface="Andalus" panose="02020603050405020304" pitchFamily="18" charset="-78"/>
              </a:rPr>
              <a:t>Permanences socio-professionnelles</a:t>
            </a:r>
          </a:p>
          <a:p>
            <a:pPr marL="0" indent="0" algn="ctr" fontAlgn="auto">
              <a:spcAft>
                <a:spcPts val="0"/>
              </a:spcAft>
              <a:buFont typeface="Wingdings 2" pitchFamily="18" charset="2"/>
              <a:buNone/>
              <a:defRPr/>
            </a:pPr>
            <a:endParaRPr lang="fr-FR" dirty="0" smtClean="0">
              <a:solidFill>
                <a:srgbClr val="7030A0"/>
              </a:solidFill>
              <a:latin typeface="Andalus" panose="02020603050405020304" pitchFamily="18" charset="-78"/>
              <a:cs typeface="Andalus" panose="02020603050405020304" pitchFamily="18" charset="-78"/>
            </a:endParaRPr>
          </a:p>
          <a:p>
            <a:pPr marL="0" indent="0" algn="ctr" fontAlgn="auto">
              <a:spcAft>
                <a:spcPts val="0"/>
              </a:spcAft>
              <a:buFont typeface="Wingdings 2" pitchFamily="18" charset="2"/>
              <a:buNone/>
              <a:defRPr/>
            </a:pPr>
            <a:r>
              <a:rPr lang="fr-FR" b="1" dirty="0" smtClean="0">
                <a:solidFill>
                  <a:srgbClr val="7030A0"/>
                </a:solidFill>
                <a:latin typeface="Andalus" panose="02020603050405020304" pitchFamily="18" charset="-78"/>
                <a:cs typeface="Andalus" panose="02020603050405020304" pitchFamily="18" charset="-78"/>
              </a:rPr>
              <a:t>Démarrage PHASE 3 : Validation </a:t>
            </a:r>
            <a:r>
              <a:rPr lang="fr-FR" b="1" dirty="0">
                <a:solidFill>
                  <a:srgbClr val="7030A0"/>
                </a:solidFill>
                <a:latin typeface="Andalus" panose="02020603050405020304" pitchFamily="18" charset="-78"/>
                <a:cs typeface="Andalus" panose="02020603050405020304" pitchFamily="18" charset="-78"/>
              </a:rPr>
              <a:t>du projet et rédaction du plan d’actions </a:t>
            </a:r>
            <a:endParaRPr lang="fr-FR" b="1" dirty="0" smtClean="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Septembre 2016</a:t>
            </a:r>
          </a:p>
          <a:p>
            <a:pPr marL="182880" indent="-182880" algn="ctr" fontAlgn="auto">
              <a:spcAft>
                <a:spcPts val="0"/>
              </a:spcAft>
              <a:defRPr/>
            </a:pPr>
            <a:endParaRPr lang="fr-FR" dirty="0" smtClean="0">
              <a:solidFill>
                <a:srgbClr val="7030A0"/>
              </a:solidFill>
              <a:latin typeface="Andalus" panose="02020603050405020304" pitchFamily="18" charset="-78"/>
              <a:cs typeface="Andalus" panose="02020603050405020304" pitchFamily="18" charset="-78"/>
            </a:endParaRPr>
          </a:p>
          <a:p>
            <a:pPr marL="0" indent="0" algn="ctr" fontAlgn="auto">
              <a:spcAft>
                <a:spcPts val="0"/>
              </a:spcAft>
              <a:buFont typeface="Wingdings 2" pitchFamily="18" charset="2"/>
              <a:buNone/>
              <a:defRPr/>
            </a:pPr>
            <a:r>
              <a:rPr lang="fr-FR" b="1" dirty="0" smtClean="0">
                <a:solidFill>
                  <a:srgbClr val="7030A0"/>
                </a:solidFill>
                <a:latin typeface="Andalus" panose="02020603050405020304" pitchFamily="18" charset="-78"/>
                <a:cs typeface="Andalus" panose="02020603050405020304" pitchFamily="18" charset="-78"/>
              </a:rPr>
              <a:t>Démarrage PHASE 4 : Accompagnement </a:t>
            </a:r>
            <a:r>
              <a:rPr lang="fr-FR" b="1" dirty="0">
                <a:solidFill>
                  <a:srgbClr val="7030A0"/>
                </a:solidFill>
                <a:latin typeface="Andalus" panose="02020603050405020304" pitchFamily="18" charset="-78"/>
                <a:cs typeface="Andalus" panose="02020603050405020304" pitchFamily="18" charset="-78"/>
              </a:rPr>
              <a:t>aux Actions </a:t>
            </a:r>
            <a:endParaRPr lang="fr-FR" b="1" dirty="0" smtClean="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Novembre 2016 à juin 2017</a:t>
            </a:r>
          </a:p>
          <a:p>
            <a:pPr marL="182880" indent="-182880" algn="ctr" fontAlgn="auto">
              <a:spcAft>
                <a:spcPts val="0"/>
              </a:spcAft>
              <a:defRPr/>
            </a:pPr>
            <a:endParaRPr lang="fr-FR" dirty="0" smtClean="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b="1" dirty="0">
                <a:solidFill>
                  <a:srgbClr val="7030A0"/>
                </a:solidFill>
                <a:latin typeface="Andalus" panose="02020603050405020304" pitchFamily="18" charset="-78"/>
                <a:cs typeface="Andalus" panose="02020603050405020304" pitchFamily="18" charset="-78"/>
              </a:rPr>
              <a:t>Phase 5 </a:t>
            </a:r>
            <a:r>
              <a:rPr lang="fr-FR" b="1" dirty="0" smtClean="0">
                <a:solidFill>
                  <a:srgbClr val="7030A0"/>
                </a:solidFill>
                <a:latin typeface="Andalus" panose="02020603050405020304" pitchFamily="18" charset="-78"/>
                <a:cs typeface="Andalus" panose="02020603050405020304" pitchFamily="18" charset="-78"/>
              </a:rPr>
              <a:t>: Bilans</a:t>
            </a:r>
            <a:endParaRPr lang="fr-FR" b="1" dirty="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Décembre 2017</a:t>
            </a:r>
            <a:endParaRPr lang="fr-FR" dirty="0">
              <a:solidFill>
                <a:srgbClr val="7030A0"/>
              </a:solidFill>
              <a:latin typeface="Andalus" panose="02020603050405020304" pitchFamily="18" charset="-78"/>
              <a:cs typeface="Andalus" panose="02020603050405020304" pitchFamily="18" charset="-78"/>
            </a:endParaRPr>
          </a:p>
          <a:p>
            <a:pPr marL="182880" indent="-182880" fontAlgn="auto">
              <a:spcAft>
                <a:spcPts val="0"/>
              </a:spcAft>
              <a:defRPr/>
            </a:pPr>
            <a:endParaRPr lang="fr-FR" dirty="0">
              <a:solidFill>
                <a:schemeClr val="tx1">
                  <a:lumMod val="65000"/>
                  <a:lumOff val="35000"/>
                </a:schemeClr>
              </a:solidFill>
            </a:endParaRPr>
          </a:p>
        </p:txBody>
      </p:sp>
      <p:sp>
        <p:nvSpPr>
          <p:cNvPr id="5632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591B7-F2D5-45C2-A2D6-D1FD2FC2C06C}" type="slidenum">
              <a:rPr lang="fr-FR">
                <a:cs typeface="Arial" charset="0"/>
              </a:rPr>
              <a:pPr fontAlgn="base">
                <a:spcBef>
                  <a:spcPct val="0"/>
                </a:spcBef>
                <a:spcAft>
                  <a:spcPct val="0"/>
                </a:spcAft>
              </a:pPr>
              <a:t>26</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50" y="1123950"/>
            <a:ext cx="2946400" cy="4600575"/>
          </a:xfrm>
        </p:spPr>
        <p:txBody>
          <a:bodyPr/>
          <a:lstStyle/>
          <a:p>
            <a:pPr fontAlgn="auto">
              <a:spcAft>
                <a:spcPts val="0"/>
              </a:spcAft>
              <a:defRPr/>
            </a:pPr>
            <a:r>
              <a:rPr lang="fr-FR" cap="all">
                <a:solidFill>
                  <a:srgbClr val="7030A0"/>
                </a:solidFill>
                <a:latin typeface="Andalus" panose="02020603050405020304" pitchFamily="18" charset="-78"/>
                <a:cs typeface="Andalus" panose="02020603050405020304" pitchFamily="18" charset="-78"/>
              </a:rPr>
              <a:t>Merci </a:t>
            </a:r>
            <a:r>
              <a:rPr lang="fr-FR" cap="all" smtClean="0">
                <a:solidFill>
                  <a:srgbClr val="7030A0"/>
                </a:solidFill>
                <a:latin typeface="Andalus" panose="02020603050405020304" pitchFamily="18" charset="-78"/>
                <a:cs typeface="Andalus" panose="02020603050405020304" pitchFamily="18" charset="-78"/>
              </a:rPr>
              <a:t/>
            </a:r>
            <a:br>
              <a:rPr lang="fr-FR" cap="all" smtClean="0">
                <a:solidFill>
                  <a:srgbClr val="7030A0"/>
                </a:solidFill>
                <a:latin typeface="Andalus" panose="02020603050405020304" pitchFamily="18" charset="-78"/>
                <a:cs typeface="Andalus" panose="02020603050405020304" pitchFamily="18" charset="-78"/>
              </a:rPr>
            </a:br>
            <a:r>
              <a:rPr lang="fr-FR" cap="all">
                <a:solidFill>
                  <a:srgbClr val="7030A0"/>
                </a:solidFill>
                <a:latin typeface="Andalus" panose="02020603050405020304" pitchFamily="18" charset="-78"/>
                <a:cs typeface="Andalus" panose="02020603050405020304" pitchFamily="18" charset="-78"/>
              </a:rPr>
              <a:t/>
            </a:r>
            <a:br>
              <a:rPr lang="fr-FR" cap="all">
                <a:solidFill>
                  <a:srgbClr val="7030A0"/>
                </a:solidFill>
                <a:latin typeface="Andalus" panose="02020603050405020304" pitchFamily="18" charset="-78"/>
                <a:cs typeface="Andalus" panose="02020603050405020304" pitchFamily="18" charset="-78"/>
              </a:rPr>
            </a:br>
            <a:r>
              <a:rPr lang="fr-FR" cap="all" smtClean="0">
                <a:solidFill>
                  <a:srgbClr val="7030A0"/>
                </a:solidFill>
                <a:latin typeface="Andalus" panose="02020603050405020304" pitchFamily="18" charset="-78"/>
                <a:cs typeface="Andalus" panose="02020603050405020304" pitchFamily="18" charset="-78"/>
              </a:rPr>
              <a:t>pour </a:t>
            </a:r>
            <a:r>
              <a:rPr lang="fr-FR" cap="all">
                <a:solidFill>
                  <a:srgbClr val="7030A0"/>
                </a:solidFill>
                <a:latin typeface="Andalus" panose="02020603050405020304" pitchFamily="18" charset="-78"/>
                <a:cs typeface="Andalus" panose="02020603050405020304" pitchFamily="18" charset="-78"/>
              </a:rPr>
              <a:t>votre </a:t>
            </a:r>
            <a:r>
              <a:rPr lang="fr-FR" cap="all" smtClean="0">
                <a:solidFill>
                  <a:srgbClr val="7030A0"/>
                </a:solidFill>
                <a:latin typeface="Andalus" panose="02020603050405020304" pitchFamily="18" charset="-78"/>
                <a:cs typeface="Andalus" panose="02020603050405020304" pitchFamily="18" charset="-78"/>
              </a:rPr>
              <a:t/>
            </a:r>
            <a:br>
              <a:rPr lang="fr-FR" cap="all" smtClean="0">
                <a:solidFill>
                  <a:srgbClr val="7030A0"/>
                </a:solidFill>
                <a:latin typeface="Andalus" panose="02020603050405020304" pitchFamily="18" charset="-78"/>
                <a:cs typeface="Andalus" panose="02020603050405020304" pitchFamily="18" charset="-78"/>
              </a:rPr>
            </a:br>
            <a:r>
              <a:rPr lang="fr-FR" cap="all">
                <a:solidFill>
                  <a:srgbClr val="7030A0"/>
                </a:solidFill>
                <a:latin typeface="Andalus" panose="02020603050405020304" pitchFamily="18" charset="-78"/>
                <a:cs typeface="Andalus" panose="02020603050405020304" pitchFamily="18" charset="-78"/>
              </a:rPr>
              <a:t/>
            </a:r>
            <a:br>
              <a:rPr lang="fr-FR" cap="all">
                <a:solidFill>
                  <a:srgbClr val="7030A0"/>
                </a:solidFill>
                <a:latin typeface="Andalus" panose="02020603050405020304" pitchFamily="18" charset="-78"/>
                <a:cs typeface="Andalus" panose="02020603050405020304" pitchFamily="18" charset="-78"/>
              </a:rPr>
            </a:br>
            <a:r>
              <a:rPr lang="fr-FR" cap="all" smtClean="0">
                <a:solidFill>
                  <a:srgbClr val="7030A0"/>
                </a:solidFill>
                <a:latin typeface="Andalus" panose="02020603050405020304" pitchFamily="18" charset="-78"/>
                <a:cs typeface="Andalus" panose="02020603050405020304" pitchFamily="18" charset="-78"/>
              </a:rPr>
              <a:t>attention</a:t>
            </a:r>
            <a:endParaRPr lang="fr-FR" cap="all" dirty="0">
              <a:solidFill>
                <a:srgbClr val="7030A0"/>
              </a:solidFill>
              <a:latin typeface="Andalus" panose="02020603050405020304" pitchFamily="18" charset="-78"/>
              <a:cs typeface="Andalus" panose="02020603050405020304" pitchFamily="18" charset="-78"/>
            </a:endParaRPr>
          </a:p>
        </p:txBody>
      </p:sp>
      <p:sp>
        <p:nvSpPr>
          <p:cNvPr id="57346"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652B9-B39F-434D-897F-3C58EF1D2251}" type="slidenum">
              <a:rPr lang="fr-FR">
                <a:cs typeface="Arial" charset="0"/>
              </a:rPr>
              <a:pPr fontAlgn="base">
                <a:spcBef>
                  <a:spcPct val="0"/>
                </a:spcBef>
                <a:spcAft>
                  <a:spcPct val="0"/>
                </a:spcAft>
              </a:pPr>
              <a:t>27</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
        <p:nvSpPr>
          <p:cNvPr id="6" name="Ellipse 5"/>
          <p:cNvSpPr/>
          <p:nvPr/>
        </p:nvSpPr>
        <p:spPr>
          <a:xfrm>
            <a:off x="3842302" y="1418493"/>
            <a:ext cx="7422404" cy="392722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Titre 1"/>
          <p:cNvSpPr txBox="1">
            <a:spLocks/>
          </p:cNvSpPr>
          <p:nvPr/>
        </p:nvSpPr>
        <p:spPr>
          <a:xfrm>
            <a:off x="4202113" y="2324100"/>
            <a:ext cx="6826250" cy="254158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L’Association Le Pré de la Bataille </a:t>
            </a:r>
          </a:p>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et son PIPC vous ont présenté le</a:t>
            </a:r>
          </a:p>
          <a:p>
            <a:pPr algn="ctr" fontAlgn="auto">
              <a:spcAft>
                <a:spcPts val="0"/>
              </a:spcAft>
              <a:defRPr/>
            </a:pPr>
            <a:endParaRPr lang="fr-FR" sz="3900" dirty="0">
              <a:solidFill>
                <a:srgbClr val="7030A0"/>
              </a:solidFill>
              <a:latin typeface="Andalus" panose="02020603050405020304" pitchFamily="18" charset="-78"/>
              <a:cs typeface="Andalus" panose="02020603050405020304" pitchFamily="18" charset="-78"/>
            </a:endParaRPr>
          </a:p>
          <a:p>
            <a:pPr algn="ctr" fontAlgn="auto">
              <a:spcAft>
                <a:spcPts val="0"/>
              </a:spcAft>
              <a:defRPr/>
            </a:pPr>
            <a:r>
              <a:rPr lang="fr-FR" sz="3900" dirty="0" smtClean="0">
                <a:solidFill>
                  <a:srgbClr val="7030A0"/>
                </a:solidFill>
                <a:latin typeface="Andalus" panose="02020603050405020304" pitchFamily="18" charset="-78"/>
                <a:cs typeface="Andalus" panose="02020603050405020304" pitchFamily="18" charset="-78"/>
              </a:rPr>
              <a:t>Dispositif d’Accompagnement Socio-Professionnel </a:t>
            </a:r>
            <a:r>
              <a:rPr lang="fr-FR" sz="3900" dirty="0">
                <a:solidFill>
                  <a:srgbClr val="7030A0"/>
                </a:solidFill>
                <a:latin typeface="Andalus" panose="02020603050405020304" pitchFamily="18" charset="-78"/>
                <a:cs typeface="Andalus" panose="02020603050405020304" pitchFamily="18" charset="-78"/>
              </a:rPr>
              <a:t>des </a:t>
            </a:r>
            <a:r>
              <a:rPr lang="fr-FR" sz="3900" dirty="0" smtClean="0">
                <a:solidFill>
                  <a:srgbClr val="7030A0"/>
                </a:solidFill>
                <a:latin typeface="Andalus" panose="02020603050405020304" pitchFamily="18" charset="-78"/>
                <a:cs typeface="Andalus" panose="02020603050405020304" pitchFamily="18" charset="-78"/>
              </a:rPr>
              <a:t>Personnes  Handicapées </a:t>
            </a:r>
            <a:r>
              <a:rPr lang="fr-FR" sz="3900" dirty="0">
                <a:solidFill>
                  <a:srgbClr val="7030A0"/>
                </a:solidFill>
                <a:latin typeface="Andalus" panose="02020603050405020304" pitchFamily="18" charset="-78"/>
                <a:cs typeface="Andalus" panose="02020603050405020304" pitchFamily="18" charset="-78"/>
              </a:rPr>
              <a:t>- 16/25 </a:t>
            </a:r>
            <a:r>
              <a:rPr lang="fr-FR" sz="3900" dirty="0" smtClean="0">
                <a:solidFill>
                  <a:srgbClr val="7030A0"/>
                </a:solidFill>
                <a:latin typeface="Andalus" panose="02020603050405020304" pitchFamily="18" charset="-78"/>
                <a:cs typeface="Andalus" panose="02020603050405020304" pitchFamily="18" charset="-78"/>
              </a:rPr>
              <a:t>ans</a:t>
            </a:r>
          </a:p>
          <a:p>
            <a:pPr algn="ctr" fontAlgn="auto">
              <a:spcAft>
                <a:spcPts val="0"/>
              </a:spcAft>
              <a:defRPr/>
            </a:pPr>
            <a:endParaRPr lang="fr-FR" sz="4600" dirty="0">
              <a:solidFill>
                <a:srgbClr val="7030A0"/>
              </a:solidFill>
              <a:latin typeface="+mn-lt"/>
              <a:cs typeface="Andalus" panose="02020603050405020304" pitchFamily="18" charset="-78"/>
            </a:endParaRPr>
          </a:p>
        </p:txBody>
      </p:sp>
      <p:sp>
        <p:nvSpPr>
          <p:cNvPr id="57352" name="Sous-titre 2"/>
          <p:cNvSpPr txBox="1">
            <a:spLocks/>
          </p:cNvSpPr>
          <p:nvPr/>
        </p:nvSpPr>
        <p:spPr bwMode="auto">
          <a:xfrm>
            <a:off x="8061325" y="4291013"/>
            <a:ext cx="1676400" cy="685800"/>
          </a:xfrm>
          <a:prstGeom prst="rect">
            <a:avLst/>
          </a:prstGeom>
          <a:noFill/>
          <a:ln w="9525">
            <a:noFill/>
            <a:miter lim="800000"/>
            <a:headEnd/>
            <a:tailEnd/>
          </a:ln>
        </p:spPr>
        <p:txBody>
          <a:bodyPr/>
          <a:lstStyle/>
          <a:p>
            <a:pPr>
              <a:lnSpc>
                <a:spcPct val="90000"/>
              </a:lnSpc>
              <a:spcBef>
                <a:spcPts val="1200"/>
              </a:spcBef>
              <a:buClr>
                <a:schemeClr val="accent1"/>
              </a:buClr>
              <a:buFont typeface="Wingdings 2" pitchFamily="18" charset="2"/>
              <a:buNone/>
            </a:pPr>
            <a:endParaRPr lang="fr-FR" sz="3200">
              <a:solidFill>
                <a:srgbClr val="7030A0"/>
              </a:solidFill>
              <a:latin typeface="Andalus" pitchFamily="18" charset="-78"/>
              <a:cs typeface="Andalus" pitchFamily="18" charset="-78"/>
            </a:endParaRPr>
          </a:p>
        </p:txBody>
      </p:sp>
      <p:pic>
        <p:nvPicPr>
          <p:cNvPr id="57353" name="Picture 2"/>
          <p:cNvPicPr>
            <a:picLocks noGrp="1" noChangeAspect="1" noChangeArrowheads="1"/>
          </p:cNvPicPr>
          <p:nvPr>
            <p:ph idx="1"/>
          </p:nvPr>
        </p:nvPicPr>
        <p:blipFill>
          <a:blip r:embed="rId3"/>
          <a:srcRect/>
          <a:stretch>
            <a:fillRect/>
          </a:stretch>
        </p:blipFill>
        <p:spPr>
          <a:xfrm>
            <a:off x="3544888" y="774700"/>
            <a:ext cx="1249362" cy="1241425"/>
          </a:xfrm>
        </p:spPr>
      </p:pic>
      <p:pic>
        <p:nvPicPr>
          <p:cNvPr id="57354" name="Image 9" descr="cid:image003.jpg@01D148AA.D12973D0"/>
          <p:cNvPicPr>
            <a:picLocks noChangeAspect="1" noChangeArrowheads="1"/>
          </p:cNvPicPr>
          <p:nvPr/>
        </p:nvPicPr>
        <p:blipFill>
          <a:blip r:embed="rId4" r:link="rId5"/>
          <a:srcRect/>
          <a:stretch>
            <a:fillRect/>
          </a:stretch>
        </p:blipFill>
        <p:spPr bwMode="auto">
          <a:xfrm>
            <a:off x="9885363" y="5057775"/>
            <a:ext cx="1708150" cy="93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a:t>
            </a:r>
            <a:r>
              <a:rPr lang="fr-FR" sz="2800" cap="all" dirty="0" smtClean="0">
                <a:solidFill>
                  <a:srgbClr val="7030A0"/>
                </a:solidFill>
                <a:latin typeface="Andalus" panose="02020603050405020304" pitchFamily="18" charset="-78"/>
                <a:cs typeface="Andalus" panose="02020603050405020304" pitchFamily="18" charset="-78"/>
              </a:rPr>
              <a:t>méthodologie</a:t>
            </a:r>
            <a:r>
              <a:rPr lang="fr-FR" sz="1800" cap="all" dirty="0" smtClean="0">
                <a:solidFill>
                  <a:srgbClr val="7030A0"/>
                </a:solidFill>
                <a:latin typeface="Andalus" panose="02020603050405020304" pitchFamily="18" charset="-78"/>
                <a:cs typeface="Andalus" panose="02020603050405020304" pitchFamily="18" charset="-78"/>
              </a:rPr>
              <a:t/>
            </a:r>
            <a:br>
              <a:rPr lang="fr-FR" sz="1800" cap="all" dirty="0" smtClean="0">
                <a:solidFill>
                  <a:srgbClr val="7030A0"/>
                </a:solidFill>
                <a:latin typeface="Andalus" panose="02020603050405020304" pitchFamily="18" charset="-78"/>
                <a:cs typeface="Andalus" panose="02020603050405020304" pitchFamily="18" charset="-78"/>
              </a:rPr>
            </a:br>
            <a:r>
              <a:rPr lang="fr-FR" sz="1800" cap="all" dirty="0" smtClean="0">
                <a:solidFill>
                  <a:srgbClr val="7030A0"/>
                </a:solidFill>
                <a:latin typeface="Andalus" panose="02020603050405020304" pitchFamily="18" charset="-78"/>
                <a:cs typeface="Andalus" panose="02020603050405020304" pitchFamily="18" charset="-78"/>
              </a:rPr>
              <a:t/>
            </a:r>
            <a:br>
              <a:rPr lang="fr-FR" sz="1800" cap="all" dirty="0" smtClean="0">
                <a:solidFill>
                  <a:srgbClr val="7030A0"/>
                </a:solidFill>
                <a:latin typeface="Andalus" panose="02020603050405020304" pitchFamily="18" charset="-78"/>
                <a:cs typeface="Andalus" panose="02020603050405020304" pitchFamily="18" charset="-78"/>
              </a:rPr>
            </a:br>
            <a:r>
              <a:rPr lang="fr-FR" dirty="0"/>
              <a:t/>
            </a:r>
            <a:br>
              <a:rPr lang="fr-FR" dirty="0"/>
            </a:br>
            <a:r>
              <a:rPr lang="fr-FR" sz="2800" dirty="0" smtClean="0">
                <a:solidFill>
                  <a:srgbClr val="7030A0"/>
                </a:solidFill>
                <a:latin typeface="Andalus" panose="02020603050405020304" pitchFamily="18" charset="-78"/>
                <a:cs typeface="Andalus" panose="02020603050405020304" pitchFamily="18" charset="-78"/>
              </a:rPr>
              <a:t>Le contexte et la demande</a:t>
            </a:r>
            <a:endParaRPr lang="fr-FR" sz="2800" dirty="0">
              <a:solidFill>
                <a:srgbClr val="7030A0"/>
              </a:solidFill>
              <a:latin typeface="Andalus" panose="02020603050405020304" pitchFamily="18" charset="-78"/>
              <a:cs typeface="Andalus" panose="02020603050405020304" pitchFamily="18" charset="-78"/>
            </a:endParaRPr>
          </a:p>
        </p:txBody>
      </p:sp>
      <p:sp>
        <p:nvSpPr>
          <p:cNvPr id="30722" name="Espace réservé du contenu 2"/>
          <p:cNvSpPr>
            <a:spLocks noGrp="1"/>
          </p:cNvSpPr>
          <p:nvPr>
            <p:ph idx="1"/>
          </p:nvPr>
        </p:nvSpPr>
        <p:spPr/>
        <p:txBody>
          <a:bodyPr/>
          <a:lstStyle/>
          <a:p>
            <a:r>
              <a:rPr lang="fr-FR" sz="2400" smtClean="0">
                <a:solidFill>
                  <a:srgbClr val="7030A0"/>
                </a:solidFill>
                <a:latin typeface="Andalus" pitchFamily="18" charset="-78"/>
                <a:cs typeface="Andalus" pitchFamily="18" charset="-78"/>
              </a:rPr>
              <a:t>Le contexte </a:t>
            </a:r>
          </a:p>
          <a:p>
            <a:pPr>
              <a:buFontTx/>
              <a:buChar char="-"/>
            </a:pPr>
            <a:r>
              <a:rPr lang="fr-FR" smtClean="0"/>
              <a:t>Septembre 2014, l’Association met en place le Dispositif d’Alternance Intégrative (DAI) à destination des jeunes 16/20 ans pour leur permettre de bénéficier des services du PIPC, de gagner en maturité et d’entrer sereinement dans la vie d’adultes.</a:t>
            </a:r>
          </a:p>
          <a:p>
            <a:pPr>
              <a:buFontTx/>
              <a:buChar char="-"/>
            </a:pPr>
            <a:r>
              <a:rPr lang="fr-FR" smtClean="0"/>
              <a:t>Mai 2015 : La MDPH de Seine Maritime annonce qu’un certain nombre de jeunes au sortir des ULIS, SEGPA et IMPRO seront sans solution en matière d’insertion professionnelle à la rentrée de septembre 2015.</a:t>
            </a:r>
          </a:p>
        </p:txBody>
      </p:sp>
      <p:sp>
        <p:nvSpPr>
          <p:cNvPr id="3072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2526CE-E1E4-44A4-AAD5-BA4FB647AAC1}" type="slidenum">
              <a:rPr lang="fr-FR">
                <a:cs typeface="Arial" charset="0"/>
              </a:rPr>
              <a:pPr fontAlgn="base">
                <a:spcBef>
                  <a:spcPct val="0"/>
                </a:spcBef>
                <a:spcAft>
                  <a:spcPct val="0"/>
                </a:spcAft>
              </a:pPr>
              <a:t>3</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a:t>
            </a:r>
            <a:r>
              <a:rPr lang="fr-FR" sz="2800" cap="all" dirty="0" smtClean="0">
                <a:solidFill>
                  <a:srgbClr val="7030A0"/>
                </a:solidFill>
                <a:latin typeface="Andalus" panose="02020603050405020304" pitchFamily="18" charset="-78"/>
                <a:cs typeface="Andalus" panose="02020603050405020304" pitchFamily="18" charset="-78"/>
              </a:rPr>
              <a:t>méthodologie</a:t>
            </a: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 contexte et la demande</a:t>
            </a:r>
          </a:p>
        </p:txBody>
      </p:sp>
      <p:sp>
        <p:nvSpPr>
          <p:cNvPr id="3" name="Espace réservé du contenu 2"/>
          <p:cNvSpPr>
            <a:spLocks noGrp="1"/>
          </p:cNvSpPr>
          <p:nvPr>
            <p:ph idx="1"/>
          </p:nvPr>
        </p:nvSpPr>
        <p:spPr/>
        <p:txBody>
          <a:bodyPr rtlCol="0">
            <a:normAutofit fontScale="92500" lnSpcReduction="10000"/>
          </a:bodyPr>
          <a:lstStyle/>
          <a:p>
            <a:pPr marL="182880" indent="-182880" fontAlgn="auto">
              <a:spcAft>
                <a:spcPts val="0"/>
              </a:spcAft>
              <a:defRPr/>
            </a:pPr>
            <a:r>
              <a:rPr lang="fr-FR" sz="2400" dirty="0">
                <a:solidFill>
                  <a:srgbClr val="7030A0"/>
                </a:solidFill>
                <a:latin typeface="Andalus" panose="02020603050405020304" pitchFamily="18" charset="-78"/>
                <a:cs typeface="Andalus" panose="02020603050405020304" pitchFamily="18" charset="-78"/>
              </a:rPr>
              <a:t>La demande</a:t>
            </a:r>
          </a:p>
          <a:p>
            <a:pPr marL="182880" indent="-182880" fontAlgn="auto">
              <a:spcAft>
                <a:spcPts val="0"/>
              </a:spcAft>
              <a:buFontTx/>
              <a:buChar char="-"/>
              <a:defRPr/>
            </a:pPr>
            <a:r>
              <a:rPr lang="fr-FR" dirty="0" smtClean="0">
                <a:solidFill>
                  <a:schemeClr val="tx1">
                    <a:lumMod val="65000"/>
                    <a:lumOff val="35000"/>
                  </a:schemeClr>
                </a:solidFill>
              </a:rPr>
              <a:t>Accompagner un groupe de jeunes de 16/25 ans sortis </a:t>
            </a:r>
            <a:r>
              <a:rPr lang="fr-FR" dirty="0">
                <a:solidFill>
                  <a:schemeClr val="tx1">
                    <a:lumMod val="65000"/>
                    <a:lumOff val="35000"/>
                  </a:schemeClr>
                </a:solidFill>
              </a:rPr>
              <a:t>sans solution </a:t>
            </a:r>
            <a:r>
              <a:rPr lang="fr-FR" dirty="0" smtClean="0">
                <a:solidFill>
                  <a:schemeClr val="tx1">
                    <a:lumMod val="65000"/>
                    <a:lumOff val="35000"/>
                  </a:schemeClr>
                </a:solidFill>
              </a:rPr>
              <a:t>des ULIS, SEGPA et IMPRO dans leur parcours d’insertion professionnelle par un dispositif expérimental sur une durée de 2 années.</a:t>
            </a:r>
          </a:p>
          <a:p>
            <a:pPr marL="182880" indent="-182880" algn="ctr" fontAlgn="auto">
              <a:spcAft>
                <a:spcPts val="0"/>
              </a:spcAft>
              <a:defRPr/>
            </a:pPr>
            <a:r>
              <a:rPr lang="fr-FR" sz="2400" dirty="0">
                <a:solidFill>
                  <a:srgbClr val="7030A0"/>
                </a:solidFill>
                <a:latin typeface="Andalus" panose="02020603050405020304" pitchFamily="18" charset="-78"/>
                <a:cs typeface="Andalus" panose="02020603050405020304" pitchFamily="18" charset="-78"/>
              </a:rPr>
              <a:t>Ce qui </a:t>
            </a:r>
            <a:r>
              <a:rPr lang="fr-FR" sz="2400" dirty="0" smtClean="0">
                <a:solidFill>
                  <a:srgbClr val="7030A0"/>
                </a:solidFill>
                <a:latin typeface="Andalus" panose="02020603050405020304" pitchFamily="18" charset="-78"/>
                <a:cs typeface="Andalus" panose="02020603050405020304" pitchFamily="18" charset="-78"/>
              </a:rPr>
              <a:t>implique de : </a:t>
            </a:r>
            <a:endParaRPr lang="fr-FR" sz="2400" dirty="0">
              <a:solidFill>
                <a:srgbClr val="7030A0"/>
              </a:solidFill>
              <a:latin typeface="Andalus" panose="02020603050405020304" pitchFamily="18" charset="-78"/>
              <a:cs typeface="Andalus" panose="02020603050405020304" pitchFamily="18" charset="-78"/>
            </a:endParaRPr>
          </a:p>
          <a:p>
            <a:pPr lvl="2" indent="-182880" fontAlgn="auto">
              <a:buFontTx/>
              <a:buChar char="-"/>
              <a:defRPr/>
            </a:pPr>
            <a:r>
              <a:rPr lang="fr-FR" dirty="0" smtClean="0">
                <a:solidFill>
                  <a:schemeClr val="tx1">
                    <a:lumMod val="65000"/>
                    <a:lumOff val="35000"/>
                  </a:schemeClr>
                </a:solidFill>
              </a:rPr>
              <a:t>Rencontrer ces jeunes, découvrir leur trajectoire</a:t>
            </a:r>
          </a:p>
          <a:p>
            <a:pPr lvl="2" indent="-182880" fontAlgn="auto">
              <a:buFontTx/>
              <a:buChar char="-"/>
              <a:defRPr/>
            </a:pPr>
            <a:r>
              <a:rPr lang="fr-FR" dirty="0" smtClean="0">
                <a:solidFill>
                  <a:schemeClr val="tx1">
                    <a:lumMod val="65000"/>
                    <a:lumOff val="35000"/>
                  </a:schemeClr>
                </a:solidFill>
              </a:rPr>
              <a:t>Recueillir leurs représentations de l’école, du travail, d’une insertion professionnelle réussie</a:t>
            </a:r>
          </a:p>
          <a:p>
            <a:pPr lvl="2" indent="-182880" fontAlgn="auto">
              <a:buFontTx/>
              <a:buChar char="-"/>
              <a:defRPr/>
            </a:pPr>
            <a:r>
              <a:rPr lang="fr-FR" dirty="0" smtClean="0">
                <a:solidFill>
                  <a:schemeClr val="tx1">
                    <a:lumMod val="65000"/>
                    <a:lumOff val="35000"/>
                  </a:schemeClr>
                </a:solidFill>
              </a:rPr>
              <a:t>Les laisser s’exprimer sur leurs difficultés, analyser leurs besoins, leur motivation </a:t>
            </a:r>
          </a:p>
          <a:p>
            <a:pPr lvl="2" indent="-182880" fontAlgn="auto">
              <a:buFontTx/>
              <a:buChar char="-"/>
              <a:defRPr/>
            </a:pPr>
            <a:r>
              <a:rPr lang="fr-FR" dirty="0" smtClean="0">
                <a:solidFill>
                  <a:schemeClr val="tx1">
                    <a:lumMod val="65000"/>
                    <a:lumOff val="35000"/>
                  </a:schemeClr>
                </a:solidFill>
              </a:rPr>
              <a:t>Les rendre acteur de cet accompagnement en répondant à leurs besoins et en faisant évoluer leurs objectifs</a:t>
            </a:r>
          </a:p>
          <a:p>
            <a:pPr lvl="2" indent="-182880" fontAlgn="auto">
              <a:buFontTx/>
              <a:buChar char="-"/>
              <a:defRPr/>
            </a:pPr>
            <a:r>
              <a:rPr lang="fr-FR" dirty="0" smtClean="0">
                <a:solidFill>
                  <a:schemeClr val="tx1">
                    <a:lumMod val="65000"/>
                    <a:lumOff val="35000"/>
                  </a:schemeClr>
                </a:solidFill>
              </a:rPr>
              <a:t>Mettre à leur disposition des moyens modernes de communication afin qu’ils mettent en œuvre les démarches  préconisées et qu’ils puissent faire part instantanément des difficultés rencontrées</a:t>
            </a:r>
          </a:p>
          <a:p>
            <a:pPr lvl="2" indent="-182880" fontAlgn="auto">
              <a:buFontTx/>
              <a:buChar char="-"/>
              <a:defRPr/>
            </a:pPr>
            <a:r>
              <a:rPr lang="fr-FR" dirty="0" smtClean="0">
                <a:solidFill>
                  <a:schemeClr val="tx1">
                    <a:lumMod val="65000"/>
                    <a:lumOff val="35000"/>
                  </a:schemeClr>
                </a:solidFill>
              </a:rPr>
              <a:t>Leur offrir l’accompagnement d’une Conseillère en Insertion Professionnelle, mettre les ressources humaines et techniques de l’Association à leur disposition</a:t>
            </a:r>
          </a:p>
        </p:txBody>
      </p:sp>
      <p:sp>
        <p:nvSpPr>
          <p:cNvPr id="32771"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E3872-956D-41C6-8886-B5DFBF17B290}" type="slidenum">
              <a:rPr lang="fr-FR">
                <a:cs typeface="Arial" charset="0"/>
              </a:rPr>
              <a:pPr fontAlgn="base">
                <a:spcBef>
                  <a:spcPct val="0"/>
                </a:spcBef>
                <a:spcAft>
                  <a:spcPct val="0"/>
                </a:spcAft>
              </a:pPr>
              <a:t>4</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a:t>
            </a:r>
            <a:r>
              <a:rPr lang="fr-FR" sz="2800" cap="all" dirty="0" smtClean="0">
                <a:solidFill>
                  <a:srgbClr val="7030A0"/>
                </a:solidFill>
                <a:latin typeface="Andalus" panose="02020603050405020304" pitchFamily="18" charset="-78"/>
                <a:cs typeface="Andalus" panose="02020603050405020304" pitchFamily="18" charset="-78"/>
              </a:rPr>
              <a:t>méthodologie</a:t>
            </a: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Les grandes lignes  </a:t>
            </a:r>
            <a:endParaRPr lang="fr-FR" sz="2800" dirty="0">
              <a:solidFill>
                <a:srgbClr val="7030A0"/>
              </a:solidFill>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a:xfrm>
            <a:off x="3868738" y="863600"/>
            <a:ext cx="7315200" cy="5257800"/>
          </a:xfrm>
        </p:spPr>
        <p:txBody>
          <a:bodyPr rtlCol="0">
            <a:normAutofit/>
          </a:bodyPr>
          <a:lstStyle/>
          <a:p>
            <a:pPr marL="182880" indent="-182880" fontAlgn="auto">
              <a:spcAft>
                <a:spcPts val="0"/>
              </a:spcAft>
              <a:defRPr/>
            </a:pPr>
            <a:r>
              <a:rPr lang="fr-FR" sz="2400" dirty="0" smtClean="0">
                <a:solidFill>
                  <a:srgbClr val="7030A0"/>
                </a:solidFill>
                <a:latin typeface="Andalus" panose="02020603050405020304" pitchFamily="18" charset="-78"/>
                <a:cs typeface="Andalus" panose="02020603050405020304" pitchFamily="18" charset="-78"/>
              </a:rPr>
              <a:t>Une </a:t>
            </a:r>
            <a:r>
              <a:rPr lang="fr-FR" sz="2400" dirty="0">
                <a:solidFill>
                  <a:srgbClr val="7030A0"/>
                </a:solidFill>
                <a:latin typeface="Andalus" panose="02020603050405020304" pitchFamily="18" charset="-78"/>
                <a:cs typeface="Andalus" panose="02020603050405020304" pitchFamily="18" charset="-78"/>
              </a:rPr>
              <a:t>alternance entre accompagnement individuel et accompagnement collectif</a:t>
            </a:r>
          </a:p>
          <a:p>
            <a:pPr lvl="2" indent="-182880" fontAlgn="auto">
              <a:defRPr/>
            </a:pPr>
            <a:r>
              <a:rPr lang="fr-FR" dirty="0" smtClean="0">
                <a:solidFill>
                  <a:schemeClr val="tx1">
                    <a:lumMod val="65000"/>
                    <a:lumOff val="35000"/>
                  </a:schemeClr>
                </a:solidFill>
              </a:rPr>
              <a:t>Des entretiens individuels de type Projet Personnalisé de Professionnalisation (PPP) avec la Conseillère en Insertion Professionnelle (CIP)</a:t>
            </a:r>
          </a:p>
          <a:p>
            <a:pPr lvl="2" indent="-182880" fontAlgn="auto">
              <a:defRPr/>
            </a:pPr>
            <a:r>
              <a:rPr lang="fr-FR" dirty="0" smtClean="0">
                <a:solidFill>
                  <a:schemeClr val="tx1">
                    <a:lumMod val="65000"/>
                    <a:lumOff val="35000"/>
                  </a:schemeClr>
                </a:solidFill>
              </a:rPr>
              <a:t>Des ateliers collectifs type formation (méthodologie)</a:t>
            </a:r>
          </a:p>
          <a:p>
            <a:pPr lvl="2" indent="-182880" fontAlgn="auto">
              <a:defRPr/>
            </a:pPr>
            <a:r>
              <a:rPr lang="fr-FR" dirty="0" smtClean="0">
                <a:solidFill>
                  <a:schemeClr val="tx1">
                    <a:lumMod val="65000"/>
                    <a:lumOff val="35000"/>
                  </a:schemeClr>
                </a:solidFill>
              </a:rPr>
              <a:t>Des regroupements collectifs</a:t>
            </a:r>
          </a:p>
          <a:p>
            <a:pPr lvl="2" indent="-182880" fontAlgn="auto">
              <a:defRPr/>
            </a:pPr>
            <a:r>
              <a:rPr lang="fr-FR" dirty="0" smtClean="0">
                <a:solidFill>
                  <a:schemeClr val="tx1">
                    <a:lumMod val="65000"/>
                    <a:lumOff val="35000"/>
                  </a:schemeClr>
                </a:solidFill>
              </a:rPr>
              <a:t>Des déplacements dans le cadre des démarches</a:t>
            </a:r>
          </a:p>
          <a:p>
            <a:pPr lvl="2" indent="-182880" fontAlgn="auto">
              <a:defRPr/>
            </a:pPr>
            <a:endParaRPr lang="fr-FR" dirty="0" smtClean="0">
              <a:solidFill>
                <a:schemeClr val="tx1">
                  <a:lumMod val="65000"/>
                  <a:lumOff val="35000"/>
                </a:schemeClr>
              </a:solidFill>
            </a:endParaRPr>
          </a:p>
          <a:p>
            <a:pPr marL="182880" lvl="2" indent="-182880" fontAlgn="auto">
              <a:spcBef>
                <a:spcPts val="1200"/>
              </a:spcBef>
              <a:defRPr/>
            </a:pPr>
            <a:r>
              <a:rPr lang="fr-FR" sz="2400" dirty="0" smtClean="0">
                <a:solidFill>
                  <a:srgbClr val="7030A0"/>
                </a:solidFill>
                <a:latin typeface="Andalus" panose="02020603050405020304" pitchFamily="18" charset="-78"/>
                <a:cs typeface="Andalus" panose="02020603050405020304" pitchFamily="18" charset="-78"/>
              </a:rPr>
              <a:t>L’arrière plan théorique : ADVP </a:t>
            </a:r>
            <a:r>
              <a:rPr lang="fr-FR" sz="1700" dirty="0" smtClean="0">
                <a:solidFill>
                  <a:srgbClr val="7030A0"/>
                </a:solidFill>
                <a:latin typeface="Andalus" panose="02020603050405020304" pitchFamily="18" charset="-78"/>
                <a:cs typeface="Andalus" panose="02020603050405020304" pitchFamily="18" charset="-78"/>
              </a:rPr>
              <a:t>(Activation du Développement Vocationnel et Personnel) </a:t>
            </a:r>
          </a:p>
          <a:p>
            <a:pPr lvl="2" indent="-182880" fontAlgn="auto">
              <a:defRPr/>
            </a:pPr>
            <a:r>
              <a:rPr lang="fr-FR" dirty="0" smtClean="0">
                <a:solidFill>
                  <a:schemeClr val="tx1">
                    <a:lumMod val="65000"/>
                    <a:lumOff val="35000"/>
                  </a:schemeClr>
                </a:solidFill>
              </a:rPr>
              <a:t>Alternance collectif et individuel </a:t>
            </a:r>
            <a:endParaRPr lang="fr-FR" dirty="0">
              <a:solidFill>
                <a:schemeClr val="tx1">
                  <a:lumMod val="65000"/>
                  <a:lumOff val="35000"/>
                </a:schemeClr>
              </a:solidFill>
            </a:endParaRPr>
          </a:p>
          <a:p>
            <a:pPr lvl="2" indent="-182880" fontAlgn="auto">
              <a:defRPr/>
            </a:pPr>
            <a:r>
              <a:rPr lang="fr-FR" dirty="0" smtClean="0">
                <a:solidFill>
                  <a:schemeClr val="tx1">
                    <a:lumMod val="65000"/>
                    <a:lumOff val="35000"/>
                  </a:schemeClr>
                </a:solidFill>
              </a:rPr>
              <a:t>S’adresse à tous les publics (adolescents/adultes, scolarisés ou pas, en difficultés importantes ou non) </a:t>
            </a:r>
          </a:p>
          <a:p>
            <a:pPr lvl="2" indent="-182880" fontAlgn="auto">
              <a:defRPr/>
            </a:pPr>
            <a:r>
              <a:rPr lang="fr-FR" dirty="0" smtClean="0">
                <a:solidFill>
                  <a:schemeClr val="tx1">
                    <a:lumMod val="65000"/>
                    <a:lumOff val="35000"/>
                  </a:schemeClr>
                </a:solidFill>
              </a:rPr>
              <a:t>Outils s’appuyant sur l’ADVP : orientation, accompagnement recherche d’emploi ou de formation (Chemin Faisant)</a:t>
            </a:r>
          </a:p>
          <a:p>
            <a:pPr lvl="2" indent="-182880" fontAlgn="auto">
              <a:defRPr/>
            </a:pPr>
            <a:endParaRPr lang="fr-FR" dirty="0">
              <a:solidFill>
                <a:schemeClr val="tx1">
                  <a:lumMod val="65000"/>
                  <a:lumOff val="35000"/>
                </a:schemeClr>
              </a:solidFill>
            </a:endParaRPr>
          </a:p>
        </p:txBody>
      </p:sp>
      <p:sp>
        <p:nvSpPr>
          <p:cNvPr id="3379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90D03-42BB-469F-8D7B-9F3392C140B3}" type="slidenum">
              <a:rPr lang="fr-FR">
                <a:cs typeface="Arial" charset="0"/>
              </a:rPr>
              <a:pPr fontAlgn="base">
                <a:spcBef>
                  <a:spcPct val="0"/>
                </a:spcBef>
                <a:spcAft>
                  <a:spcPct val="0"/>
                </a:spcAft>
              </a:pPr>
              <a:t>5</a:t>
            </a:fld>
            <a:endParaRPr lang="fr-FR">
              <a:cs typeface="Arial" charset="0"/>
            </a:endParaRPr>
          </a:p>
        </p:txBody>
      </p:sp>
      <p:sp>
        <p:nvSpPr>
          <p:cNvPr id="4" name="Espace réservé du pied de page 3"/>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grandes lignes </a:t>
            </a:r>
            <a:r>
              <a:rPr lang="fr-FR" sz="2800" dirty="0" smtClean="0">
                <a:solidFill>
                  <a:srgbClr val="7030A0"/>
                </a:solidFill>
                <a:latin typeface="Andalus" panose="02020603050405020304" pitchFamily="18" charset="-78"/>
                <a:cs typeface="Andalus" panose="02020603050405020304" pitchFamily="18" charset="-78"/>
              </a:rPr>
              <a:t> </a:t>
            </a:r>
            <a:endParaRPr lang="fr-FR" sz="2800" dirty="0"/>
          </a:p>
        </p:txBody>
      </p:sp>
      <p:sp>
        <p:nvSpPr>
          <p:cNvPr id="3" name="Espace réservé du contenu 2"/>
          <p:cNvSpPr>
            <a:spLocks noGrp="1"/>
          </p:cNvSpPr>
          <p:nvPr>
            <p:ph idx="1"/>
          </p:nvPr>
        </p:nvSpPr>
        <p:spPr/>
        <p:txBody>
          <a:bodyPr rtlCol="0">
            <a:normAutofit/>
          </a:bodyPr>
          <a:lstStyle/>
          <a:p>
            <a:pPr marL="182880" indent="-182880" fontAlgn="auto">
              <a:spcAft>
                <a:spcPts val="0"/>
              </a:spcAft>
              <a:defRPr/>
            </a:pPr>
            <a:r>
              <a:rPr lang="fr-FR" dirty="0" smtClean="0">
                <a:solidFill>
                  <a:srgbClr val="7030A0"/>
                </a:solidFill>
                <a:latin typeface="Andalus" panose="02020603050405020304" pitchFamily="18" charset="-78"/>
                <a:cs typeface="Andalus" panose="02020603050405020304" pitchFamily="18" charset="-78"/>
              </a:rPr>
              <a:t>Point </a:t>
            </a:r>
            <a:r>
              <a:rPr lang="fr-FR" dirty="0">
                <a:solidFill>
                  <a:srgbClr val="7030A0"/>
                </a:solidFill>
                <a:latin typeface="Andalus" panose="02020603050405020304" pitchFamily="18" charset="-78"/>
                <a:cs typeface="Andalus" panose="02020603050405020304" pitchFamily="18" charset="-78"/>
              </a:rPr>
              <a:t>fort de la </a:t>
            </a:r>
            <a:r>
              <a:rPr lang="fr-FR" dirty="0" smtClean="0">
                <a:solidFill>
                  <a:srgbClr val="7030A0"/>
                </a:solidFill>
                <a:latin typeface="Andalus" panose="02020603050405020304" pitchFamily="18" charset="-78"/>
                <a:cs typeface="Andalus" panose="02020603050405020304" pitchFamily="18" charset="-78"/>
              </a:rPr>
              <a:t>méthodologie : cinq phases dans l’accompagnement</a:t>
            </a:r>
          </a:p>
          <a:p>
            <a:pPr lvl="2" indent="-182880" fontAlgn="auto">
              <a:lnSpc>
                <a:spcPct val="80000"/>
              </a:lnSpc>
              <a:defRPr/>
            </a:pPr>
            <a:r>
              <a:rPr lang="fr-FR" dirty="0" smtClean="0">
                <a:solidFill>
                  <a:srgbClr val="7030A0"/>
                </a:solidFill>
                <a:latin typeface="Andalus" panose="02020603050405020304" pitchFamily="18" charset="-78"/>
                <a:cs typeface="Andalus" panose="02020603050405020304" pitchFamily="18" charset="-78"/>
              </a:rPr>
              <a:t>1 </a:t>
            </a:r>
            <a:r>
              <a:rPr lang="fr-FR" sz="1400" dirty="0">
                <a:solidFill>
                  <a:schemeClr val="tx1">
                    <a:lumMod val="65000"/>
                    <a:lumOff val="35000"/>
                  </a:schemeClr>
                </a:solidFill>
              </a:rPr>
              <a:t>Une</a:t>
            </a:r>
            <a:r>
              <a:rPr lang="fr-FR" sz="1400" dirty="0" smtClean="0">
                <a:solidFill>
                  <a:schemeClr val="tx1">
                    <a:lumMod val="65000"/>
                    <a:lumOff val="35000"/>
                  </a:schemeClr>
                </a:solidFill>
              </a:rPr>
              <a:t> </a:t>
            </a:r>
            <a:r>
              <a:rPr lang="fr-FR" sz="1400" dirty="0">
                <a:solidFill>
                  <a:schemeClr val="tx1">
                    <a:lumMod val="65000"/>
                    <a:lumOff val="35000"/>
                  </a:schemeClr>
                </a:solidFill>
              </a:rPr>
              <a:t>phase accueil avec analyse des représentations et des besoins des jeunes</a:t>
            </a:r>
          </a:p>
          <a:p>
            <a:pPr lvl="2" indent="-182880" fontAlgn="auto">
              <a:lnSpc>
                <a:spcPct val="80000"/>
              </a:lnSpc>
              <a:defRPr/>
            </a:pPr>
            <a:r>
              <a:rPr lang="fr-FR" dirty="0">
                <a:solidFill>
                  <a:srgbClr val="7030A0"/>
                </a:solidFill>
                <a:latin typeface="Andalus" panose="02020603050405020304" pitchFamily="18" charset="-78"/>
                <a:cs typeface="Andalus" panose="02020603050405020304" pitchFamily="18" charset="-78"/>
              </a:rPr>
              <a:t>2</a:t>
            </a:r>
            <a:r>
              <a:rPr lang="fr-FR" sz="1400" dirty="0" smtClean="0">
                <a:solidFill>
                  <a:schemeClr val="tx1">
                    <a:lumMod val="65000"/>
                    <a:lumOff val="35000"/>
                  </a:schemeClr>
                </a:solidFill>
              </a:rPr>
              <a:t> Une </a:t>
            </a:r>
            <a:r>
              <a:rPr lang="fr-FR" sz="1400" dirty="0">
                <a:solidFill>
                  <a:schemeClr val="tx1">
                    <a:lumMod val="65000"/>
                    <a:lumOff val="35000"/>
                  </a:schemeClr>
                </a:solidFill>
              </a:rPr>
              <a:t>phase orientation bilan</a:t>
            </a:r>
          </a:p>
          <a:p>
            <a:pPr lvl="2" indent="-182880" fontAlgn="auto">
              <a:lnSpc>
                <a:spcPct val="80000"/>
              </a:lnSpc>
              <a:defRPr/>
            </a:pPr>
            <a:r>
              <a:rPr lang="fr-FR" dirty="0">
                <a:solidFill>
                  <a:srgbClr val="7030A0"/>
                </a:solidFill>
                <a:latin typeface="Andalus" panose="02020603050405020304" pitchFamily="18" charset="-78"/>
                <a:cs typeface="Andalus" panose="02020603050405020304" pitchFamily="18" charset="-78"/>
              </a:rPr>
              <a:t>3</a:t>
            </a:r>
            <a:r>
              <a:rPr lang="fr-FR" sz="1400" dirty="0" smtClean="0">
                <a:solidFill>
                  <a:schemeClr val="tx1">
                    <a:lumMod val="65000"/>
                    <a:lumOff val="35000"/>
                  </a:schemeClr>
                </a:solidFill>
              </a:rPr>
              <a:t> Une </a:t>
            </a:r>
            <a:r>
              <a:rPr lang="fr-FR" sz="1400" dirty="0">
                <a:solidFill>
                  <a:schemeClr val="tx1">
                    <a:lumMod val="65000"/>
                    <a:lumOff val="35000"/>
                  </a:schemeClr>
                </a:solidFill>
              </a:rPr>
              <a:t>phase validation de projet</a:t>
            </a:r>
          </a:p>
          <a:p>
            <a:pPr lvl="2" indent="-182880" fontAlgn="auto">
              <a:lnSpc>
                <a:spcPct val="80000"/>
              </a:lnSpc>
              <a:defRPr/>
            </a:pPr>
            <a:r>
              <a:rPr lang="fr-FR" dirty="0">
                <a:solidFill>
                  <a:srgbClr val="7030A0"/>
                </a:solidFill>
                <a:latin typeface="Andalus" panose="02020603050405020304" pitchFamily="18" charset="-78"/>
                <a:cs typeface="Andalus" panose="02020603050405020304" pitchFamily="18" charset="-78"/>
              </a:rPr>
              <a:t>4</a:t>
            </a:r>
            <a:r>
              <a:rPr lang="fr-FR" sz="1400" dirty="0" smtClean="0">
                <a:solidFill>
                  <a:schemeClr val="tx1">
                    <a:lumMod val="65000"/>
                    <a:lumOff val="35000"/>
                  </a:schemeClr>
                </a:solidFill>
              </a:rPr>
              <a:t> Une </a:t>
            </a:r>
            <a:r>
              <a:rPr lang="fr-FR" sz="1400" dirty="0">
                <a:solidFill>
                  <a:schemeClr val="tx1">
                    <a:lumMod val="65000"/>
                    <a:lumOff val="35000"/>
                  </a:schemeClr>
                </a:solidFill>
              </a:rPr>
              <a:t>phase accompagnement des actions</a:t>
            </a:r>
          </a:p>
          <a:p>
            <a:pPr lvl="2" indent="-182880" fontAlgn="auto">
              <a:lnSpc>
                <a:spcPct val="80000"/>
              </a:lnSpc>
              <a:defRPr/>
            </a:pPr>
            <a:r>
              <a:rPr lang="fr-FR" dirty="0">
                <a:solidFill>
                  <a:srgbClr val="7030A0"/>
                </a:solidFill>
                <a:latin typeface="Andalus" panose="02020603050405020304" pitchFamily="18" charset="-78"/>
                <a:cs typeface="Andalus" panose="02020603050405020304" pitchFamily="18" charset="-78"/>
              </a:rPr>
              <a:t>5 </a:t>
            </a:r>
            <a:r>
              <a:rPr lang="fr-FR" sz="1400" dirty="0" smtClean="0">
                <a:solidFill>
                  <a:schemeClr val="tx1">
                    <a:lumMod val="65000"/>
                    <a:lumOff val="35000"/>
                  </a:schemeClr>
                </a:solidFill>
              </a:rPr>
              <a:t>Une </a:t>
            </a:r>
            <a:r>
              <a:rPr lang="fr-FR" sz="1400" dirty="0">
                <a:solidFill>
                  <a:schemeClr val="tx1">
                    <a:lumMod val="65000"/>
                    <a:lumOff val="35000"/>
                  </a:schemeClr>
                </a:solidFill>
              </a:rPr>
              <a:t>phase de </a:t>
            </a:r>
            <a:r>
              <a:rPr lang="fr-FR" sz="1400" dirty="0" smtClean="0">
                <a:solidFill>
                  <a:schemeClr val="tx1">
                    <a:lumMod val="65000"/>
                    <a:lumOff val="35000"/>
                  </a:schemeClr>
                </a:solidFill>
              </a:rPr>
              <a:t>bilans du dispositif</a:t>
            </a:r>
          </a:p>
          <a:p>
            <a:pPr marL="960120" lvl="2" indent="0" fontAlgn="auto">
              <a:lnSpc>
                <a:spcPct val="80000"/>
              </a:lnSpc>
              <a:buFont typeface="Wingdings 2" pitchFamily="18" charset="2"/>
              <a:buNone/>
              <a:defRPr/>
            </a:pPr>
            <a:endParaRPr lang="fr-FR" sz="1400" dirty="0">
              <a:solidFill>
                <a:schemeClr val="tx1">
                  <a:lumMod val="65000"/>
                  <a:lumOff val="35000"/>
                </a:schemeClr>
              </a:solidFill>
            </a:endParaRPr>
          </a:p>
          <a:p>
            <a:pPr marL="182880" indent="-182880" fontAlgn="auto">
              <a:spcAft>
                <a:spcPts val="0"/>
              </a:spcAft>
              <a:defRPr/>
            </a:pPr>
            <a:r>
              <a:rPr lang="fr-FR" dirty="0">
                <a:solidFill>
                  <a:srgbClr val="7030A0"/>
                </a:solidFill>
                <a:latin typeface="Andalus" panose="02020603050405020304" pitchFamily="18" charset="-78"/>
                <a:cs typeface="Andalus" panose="02020603050405020304" pitchFamily="18" charset="-78"/>
              </a:rPr>
              <a:t>Point fort de la méthodologie : réunir les forces de l’Association</a:t>
            </a:r>
          </a:p>
          <a:p>
            <a:pPr lvl="2" indent="-182880" fontAlgn="auto">
              <a:lnSpc>
                <a:spcPct val="80000"/>
              </a:lnSpc>
              <a:defRPr/>
            </a:pPr>
            <a:r>
              <a:rPr lang="fr-FR" sz="1400" dirty="0">
                <a:solidFill>
                  <a:schemeClr val="tx1">
                    <a:lumMod val="65000"/>
                    <a:lumOff val="35000"/>
                  </a:schemeClr>
                </a:solidFill>
              </a:rPr>
              <a:t>CIP, </a:t>
            </a:r>
            <a:r>
              <a:rPr lang="fr-FR" sz="1400" dirty="0" smtClean="0">
                <a:solidFill>
                  <a:schemeClr val="tx1">
                    <a:lumMod val="65000"/>
                    <a:lumOff val="35000"/>
                  </a:schemeClr>
                </a:solidFill>
              </a:rPr>
              <a:t>FAIP </a:t>
            </a:r>
          </a:p>
          <a:p>
            <a:pPr lvl="2" indent="-182880" fontAlgn="auto">
              <a:lnSpc>
                <a:spcPct val="80000"/>
              </a:lnSpc>
              <a:defRPr/>
            </a:pPr>
            <a:r>
              <a:rPr lang="fr-FR" sz="1400" dirty="0" smtClean="0">
                <a:solidFill>
                  <a:schemeClr val="tx1">
                    <a:lumMod val="65000"/>
                    <a:lumOff val="35000"/>
                  </a:schemeClr>
                </a:solidFill>
              </a:rPr>
              <a:t>CESF </a:t>
            </a:r>
            <a:r>
              <a:rPr lang="fr-FR" sz="1400" dirty="0">
                <a:solidFill>
                  <a:schemeClr val="tx1">
                    <a:lumMod val="65000"/>
                    <a:lumOff val="35000"/>
                  </a:schemeClr>
                </a:solidFill>
              </a:rPr>
              <a:t>du service </a:t>
            </a:r>
            <a:r>
              <a:rPr lang="fr-FR" sz="1400" dirty="0" smtClean="0">
                <a:solidFill>
                  <a:schemeClr val="tx1">
                    <a:lumMod val="65000"/>
                    <a:lumOff val="35000"/>
                  </a:schemeClr>
                </a:solidFill>
              </a:rPr>
              <a:t>social du PTP</a:t>
            </a:r>
            <a:endParaRPr lang="fr-FR" sz="1400" dirty="0">
              <a:solidFill>
                <a:schemeClr val="tx1">
                  <a:lumMod val="65000"/>
                  <a:lumOff val="35000"/>
                </a:schemeClr>
              </a:solidFill>
            </a:endParaRPr>
          </a:p>
          <a:p>
            <a:pPr lvl="2" indent="-182880" fontAlgn="auto">
              <a:lnSpc>
                <a:spcPct val="80000"/>
              </a:lnSpc>
              <a:defRPr/>
            </a:pPr>
            <a:r>
              <a:rPr lang="fr-FR" sz="1400" dirty="0">
                <a:solidFill>
                  <a:schemeClr val="tx1">
                    <a:lumMod val="65000"/>
                    <a:lumOff val="35000"/>
                  </a:schemeClr>
                </a:solidFill>
              </a:rPr>
              <a:t>Support </a:t>
            </a:r>
            <a:r>
              <a:rPr lang="fr-FR" sz="1400" dirty="0" smtClean="0">
                <a:solidFill>
                  <a:schemeClr val="tx1">
                    <a:lumMod val="65000"/>
                    <a:lumOff val="35000"/>
                  </a:schemeClr>
                </a:solidFill>
              </a:rPr>
              <a:t>informatique de l’Association</a:t>
            </a:r>
            <a:endParaRPr lang="fr-FR" sz="1400" dirty="0">
              <a:solidFill>
                <a:schemeClr val="tx1">
                  <a:lumMod val="65000"/>
                  <a:lumOff val="35000"/>
                </a:schemeClr>
              </a:solidFill>
            </a:endParaRPr>
          </a:p>
          <a:p>
            <a:pPr lvl="2" indent="-182880" fontAlgn="auto">
              <a:lnSpc>
                <a:spcPct val="80000"/>
              </a:lnSpc>
              <a:defRPr/>
            </a:pPr>
            <a:r>
              <a:rPr lang="fr-FR" sz="1400" dirty="0">
                <a:solidFill>
                  <a:schemeClr val="tx1">
                    <a:lumMod val="65000"/>
                    <a:lumOff val="35000"/>
                  </a:schemeClr>
                </a:solidFill>
              </a:rPr>
              <a:t>Enseignante de </a:t>
            </a:r>
            <a:r>
              <a:rPr lang="fr-FR" sz="1400" dirty="0" smtClean="0">
                <a:solidFill>
                  <a:schemeClr val="tx1">
                    <a:lumMod val="65000"/>
                    <a:lumOff val="35000"/>
                  </a:schemeClr>
                </a:solidFill>
              </a:rPr>
              <a:t>l’IME de l’Association</a:t>
            </a:r>
            <a:endParaRPr lang="fr-FR" sz="1400" dirty="0">
              <a:solidFill>
                <a:schemeClr val="tx1">
                  <a:lumMod val="65000"/>
                  <a:lumOff val="35000"/>
                </a:schemeClr>
              </a:solidFill>
            </a:endParaRPr>
          </a:p>
          <a:p>
            <a:pPr lvl="2" indent="-182880" fontAlgn="auto">
              <a:lnSpc>
                <a:spcPct val="80000"/>
              </a:lnSpc>
              <a:defRPr/>
            </a:pPr>
            <a:r>
              <a:rPr lang="fr-FR" sz="1400" dirty="0">
                <a:solidFill>
                  <a:schemeClr val="tx1">
                    <a:lumMod val="65000"/>
                    <a:lumOff val="35000"/>
                  </a:schemeClr>
                </a:solidFill>
              </a:rPr>
              <a:t>MA des </a:t>
            </a:r>
            <a:r>
              <a:rPr lang="fr-FR" sz="1400" dirty="0" smtClean="0">
                <a:solidFill>
                  <a:schemeClr val="tx1">
                    <a:lumMod val="65000"/>
                    <a:lumOff val="35000"/>
                  </a:schemeClr>
                </a:solidFill>
              </a:rPr>
              <a:t>ESAT du PTP</a:t>
            </a:r>
            <a:endParaRPr lang="fr-FR" sz="1400" dirty="0">
              <a:solidFill>
                <a:schemeClr val="tx1">
                  <a:lumMod val="65000"/>
                  <a:lumOff val="35000"/>
                </a:schemeClr>
              </a:solidFill>
            </a:endParaRPr>
          </a:p>
          <a:p>
            <a:pPr lvl="2" indent="-182880" fontAlgn="auto">
              <a:lnSpc>
                <a:spcPct val="80000"/>
              </a:lnSpc>
              <a:defRPr/>
            </a:pPr>
            <a:r>
              <a:rPr lang="fr-FR" sz="1400" dirty="0">
                <a:solidFill>
                  <a:schemeClr val="tx1">
                    <a:lumMod val="65000"/>
                    <a:lumOff val="35000"/>
                  </a:schemeClr>
                </a:solidFill>
              </a:rPr>
              <a:t>Le </a:t>
            </a:r>
            <a:r>
              <a:rPr lang="fr-FR" sz="1400" dirty="0" smtClean="0">
                <a:solidFill>
                  <a:schemeClr val="tx1">
                    <a:lumMod val="65000"/>
                    <a:lumOff val="35000"/>
                  </a:schemeClr>
                </a:solidFill>
              </a:rPr>
              <a:t>SAVS de l’Association</a:t>
            </a:r>
            <a:endParaRPr lang="fr-FR" sz="1400" dirty="0">
              <a:solidFill>
                <a:schemeClr val="tx1">
                  <a:lumMod val="65000"/>
                  <a:lumOff val="35000"/>
                </a:schemeClr>
              </a:solidFill>
            </a:endParaRPr>
          </a:p>
          <a:p>
            <a:pPr marL="182880" indent="-182880" fontAlgn="auto">
              <a:spcAft>
                <a:spcPts val="0"/>
              </a:spcAft>
              <a:defRPr/>
            </a:pPr>
            <a:endParaRPr lang="fr-FR" dirty="0">
              <a:solidFill>
                <a:schemeClr val="tx1">
                  <a:lumMod val="65000"/>
                  <a:lumOff val="35000"/>
                </a:schemeClr>
              </a:solidFill>
            </a:endParaRPr>
          </a:p>
        </p:txBody>
      </p:sp>
      <p:sp>
        <p:nvSpPr>
          <p:cNvPr id="3584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54FDC5-3C57-4A85-B6A8-3E35AF6590F2}" type="slidenum">
              <a:rPr lang="fr-FR">
                <a:cs typeface="Arial" charset="0"/>
              </a:rPr>
              <a:pPr fontAlgn="base">
                <a:spcBef>
                  <a:spcPct val="0"/>
                </a:spcBef>
                <a:spcAft>
                  <a:spcPct val="0"/>
                </a:spcAft>
              </a:pPr>
              <a:t>6</a:t>
            </a:fld>
            <a:endParaRPr lang="fr-FR">
              <a:cs typeface="Arial" charset="0"/>
            </a:endParaRPr>
          </a:p>
        </p:txBody>
      </p:sp>
      <p:sp>
        <p:nvSpPr>
          <p:cNvPr id="6" name="Espace réservé du pied de page 5"/>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a:t>
            </a:r>
            <a:r>
              <a:rPr lang="fr-FR" sz="2800" cap="all" dirty="0" smtClean="0">
                <a:solidFill>
                  <a:srgbClr val="7030A0"/>
                </a:solidFill>
                <a:latin typeface="Andalus" panose="02020603050405020304" pitchFamily="18" charset="-78"/>
                <a:cs typeface="Andalus" panose="02020603050405020304" pitchFamily="18" charset="-78"/>
              </a:rPr>
              <a:t>méthodologie</a:t>
            </a:r>
            <a:r>
              <a:rPr lang="fr-FR" sz="2800" dirty="0" smtClean="0">
                <a:solidFill>
                  <a:srgbClr val="7030A0"/>
                </a:solidFill>
                <a:latin typeface="Andalus" panose="02020603050405020304" pitchFamily="18" charset="-78"/>
                <a:cs typeface="Andalus" panose="02020603050405020304" pitchFamily="18" charset="-78"/>
              </a:rPr>
              <a:t/>
            </a:r>
            <a:br>
              <a:rPr lang="fr-FR" sz="2800" dirty="0" smtClean="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smtClean="0">
                <a:solidFill>
                  <a:srgbClr val="7030A0"/>
                </a:solidFill>
                <a:latin typeface="Andalus" panose="02020603050405020304" pitchFamily="18" charset="-78"/>
                <a:cs typeface="Andalus" panose="02020603050405020304" pitchFamily="18" charset="-78"/>
              </a:rPr>
              <a:t>Les phases   </a:t>
            </a:r>
            <a:endParaRPr lang="fr-FR" sz="2800" dirty="0">
              <a:solidFill>
                <a:srgbClr val="7030A0"/>
              </a:solidFill>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rtlCol="0">
            <a:normAutofit fontScale="77500" lnSpcReduction="20000"/>
          </a:bodyPr>
          <a:lstStyle/>
          <a:p>
            <a:pPr marL="182880" indent="-182880" algn="ctr" fontAlgn="auto">
              <a:spcAft>
                <a:spcPts val="0"/>
              </a:spcAft>
              <a:defRPr/>
            </a:pPr>
            <a:r>
              <a:rPr lang="fr-FR" sz="2400" dirty="0">
                <a:solidFill>
                  <a:srgbClr val="7030A0"/>
                </a:solidFill>
                <a:latin typeface="Andalus" panose="02020603050405020304" pitchFamily="18" charset="-78"/>
                <a:cs typeface="Andalus" panose="02020603050405020304" pitchFamily="18" charset="-78"/>
              </a:rPr>
              <a:t>PHASE 0 </a:t>
            </a:r>
            <a:endParaRPr lang="fr-FR" sz="2400" dirty="0" smtClean="0">
              <a:solidFill>
                <a:srgbClr val="7030A0"/>
              </a:solidFill>
              <a:latin typeface="Andalus" panose="02020603050405020304" pitchFamily="18" charset="-78"/>
              <a:cs typeface="Andalus" panose="02020603050405020304" pitchFamily="18" charset="-78"/>
            </a:endParaRPr>
          </a:p>
          <a:p>
            <a:pPr marL="182880" indent="-182880" algn="ctr" fontAlgn="auto">
              <a:spcAft>
                <a:spcPts val="0"/>
              </a:spcAft>
              <a:defRPr/>
            </a:pPr>
            <a:r>
              <a:rPr lang="fr-FR" sz="2400" dirty="0" smtClean="0">
                <a:solidFill>
                  <a:srgbClr val="7030A0"/>
                </a:solidFill>
                <a:latin typeface="Andalus" panose="02020603050405020304" pitchFamily="18" charset="-78"/>
                <a:cs typeface="Andalus" panose="02020603050405020304" pitchFamily="18" charset="-78"/>
              </a:rPr>
              <a:t>Etat </a:t>
            </a:r>
            <a:r>
              <a:rPr lang="fr-FR" sz="2400" dirty="0">
                <a:solidFill>
                  <a:srgbClr val="7030A0"/>
                </a:solidFill>
                <a:latin typeface="Andalus" panose="02020603050405020304" pitchFamily="18" charset="-78"/>
                <a:cs typeface="Andalus" panose="02020603050405020304" pitchFamily="18" charset="-78"/>
              </a:rPr>
              <a:t>des lieux de la population concernée </a:t>
            </a:r>
            <a:endParaRPr lang="fr-FR" sz="2400" dirty="0" smtClean="0">
              <a:solidFill>
                <a:srgbClr val="7030A0"/>
              </a:solidFill>
              <a:latin typeface="Andalus" panose="02020603050405020304" pitchFamily="18" charset="-78"/>
              <a:cs typeface="Andalus" panose="02020603050405020304" pitchFamily="18" charset="-78"/>
            </a:endParaRPr>
          </a:p>
          <a:p>
            <a:pPr marL="0" indent="0" algn="ctr" fontAlgn="auto">
              <a:spcAft>
                <a:spcPts val="0"/>
              </a:spcAft>
              <a:buFont typeface="Wingdings 2" pitchFamily="18" charset="2"/>
              <a:buNone/>
              <a:defRPr/>
            </a:pPr>
            <a:r>
              <a:rPr lang="fr-FR" sz="2400" dirty="0" smtClean="0">
                <a:solidFill>
                  <a:srgbClr val="7030A0"/>
                </a:solidFill>
                <a:latin typeface="Andalus" panose="02020603050405020304" pitchFamily="18" charset="-78"/>
                <a:cs typeface="Andalus" panose="02020603050405020304" pitchFamily="18" charset="-78"/>
              </a:rPr>
              <a:t>et </a:t>
            </a:r>
            <a:r>
              <a:rPr lang="fr-FR" sz="2400" dirty="0">
                <a:solidFill>
                  <a:srgbClr val="7030A0"/>
                </a:solidFill>
                <a:latin typeface="Andalus" panose="02020603050405020304" pitchFamily="18" charset="-78"/>
                <a:cs typeface="Andalus" panose="02020603050405020304" pitchFamily="18" charset="-78"/>
              </a:rPr>
              <a:t>constitution de l’échantillon</a:t>
            </a:r>
          </a:p>
          <a:p>
            <a:pPr marL="182880" indent="-182880" fontAlgn="auto">
              <a:spcAft>
                <a:spcPts val="0"/>
              </a:spcAft>
              <a:defRPr/>
            </a:pPr>
            <a:endParaRPr lang="fr-FR" dirty="0" smtClean="0">
              <a:solidFill>
                <a:schemeClr val="tx1">
                  <a:lumMod val="65000"/>
                  <a:lumOff val="35000"/>
                </a:schemeClr>
              </a:solidFill>
            </a:endParaRPr>
          </a:p>
          <a:p>
            <a:pPr marL="182880" indent="-182880" fontAlgn="auto">
              <a:spcAft>
                <a:spcPts val="0"/>
              </a:spcAft>
              <a:buFontTx/>
              <a:buChar char="-"/>
              <a:defRPr/>
            </a:pPr>
            <a:r>
              <a:rPr lang="fr-FR" dirty="0" smtClean="0">
                <a:solidFill>
                  <a:srgbClr val="7030A0"/>
                </a:solidFill>
              </a:rPr>
              <a:t>Etape 1 : Information et rencontres des acteurs en contact avec les jeunes </a:t>
            </a:r>
          </a:p>
          <a:p>
            <a:pPr lvl="2" indent="-182880" fontAlgn="auto">
              <a:lnSpc>
                <a:spcPct val="100000"/>
              </a:lnSpc>
              <a:defRPr/>
            </a:pPr>
            <a:r>
              <a:rPr lang="fr-FR" dirty="0" smtClean="0">
                <a:solidFill>
                  <a:schemeClr val="tx1">
                    <a:lumMod val="65000"/>
                    <a:lumOff val="35000"/>
                  </a:schemeClr>
                </a:solidFill>
              </a:rPr>
              <a:t>Diffusion par mail </a:t>
            </a:r>
            <a:r>
              <a:rPr lang="fr-FR" dirty="0">
                <a:solidFill>
                  <a:schemeClr val="tx1">
                    <a:lumMod val="65000"/>
                    <a:lumOff val="35000"/>
                  </a:schemeClr>
                </a:solidFill>
              </a:rPr>
              <a:t> </a:t>
            </a:r>
            <a:r>
              <a:rPr lang="fr-FR" dirty="0" smtClean="0">
                <a:solidFill>
                  <a:schemeClr val="tx1">
                    <a:lumMod val="65000"/>
                    <a:lumOff val="35000"/>
                  </a:schemeClr>
                </a:solidFill>
              </a:rPr>
              <a:t>d’une présentation rapide du dispositif : objectifs, méthodologie, enjeux</a:t>
            </a:r>
          </a:p>
          <a:p>
            <a:pPr lvl="2" indent="-182880" fontAlgn="auto">
              <a:lnSpc>
                <a:spcPct val="100000"/>
              </a:lnSpc>
              <a:defRPr/>
            </a:pPr>
            <a:r>
              <a:rPr lang="fr-FR" dirty="0" smtClean="0">
                <a:solidFill>
                  <a:schemeClr val="tx1">
                    <a:lumMod val="65000"/>
                    <a:lumOff val="35000"/>
                  </a:schemeClr>
                </a:solidFill>
              </a:rPr>
              <a:t>Création d’outils de communication : plaquettes</a:t>
            </a:r>
          </a:p>
          <a:p>
            <a:pPr lvl="2" indent="-182880" fontAlgn="auto">
              <a:lnSpc>
                <a:spcPct val="100000"/>
              </a:lnSpc>
              <a:defRPr/>
            </a:pPr>
            <a:r>
              <a:rPr lang="fr-FR" dirty="0" smtClean="0">
                <a:solidFill>
                  <a:schemeClr val="tx1">
                    <a:lumMod val="65000"/>
                    <a:lumOff val="35000"/>
                  </a:schemeClr>
                </a:solidFill>
              </a:rPr>
              <a:t>Identification de la population : Invitation des acteurs : IME, IMPRO, MDPH, Education Nationale, Missions locales</a:t>
            </a:r>
          </a:p>
          <a:p>
            <a:pPr lvl="2" indent="-182880" fontAlgn="auto">
              <a:lnSpc>
                <a:spcPct val="100000"/>
              </a:lnSpc>
              <a:defRPr/>
            </a:pPr>
            <a:r>
              <a:rPr lang="fr-FR" dirty="0" smtClean="0">
                <a:solidFill>
                  <a:schemeClr val="tx1">
                    <a:lumMod val="65000"/>
                    <a:lumOff val="35000"/>
                  </a:schemeClr>
                </a:solidFill>
              </a:rPr>
              <a:t>Présentation du dispositif, réajustement en fonction des échanges</a:t>
            </a:r>
          </a:p>
          <a:p>
            <a:pPr lvl="2" indent="-182880" fontAlgn="auto">
              <a:lnSpc>
                <a:spcPct val="100000"/>
              </a:lnSpc>
              <a:defRPr/>
            </a:pPr>
            <a:r>
              <a:rPr lang="fr-FR" dirty="0" smtClean="0">
                <a:solidFill>
                  <a:schemeClr val="tx1">
                    <a:lumMod val="65000"/>
                    <a:lumOff val="35000"/>
                  </a:schemeClr>
                </a:solidFill>
              </a:rPr>
              <a:t>Echanges sur les  jeunes, leurs parcours et les moyens de les identifier</a:t>
            </a:r>
          </a:p>
          <a:p>
            <a:pPr marL="182880" lvl="2" indent="-182880" fontAlgn="auto">
              <a:spcBef>
                <a:spcPts val="1200"/>
              </a:spcBef>
              <a:buFontTx/>
              <a:buChar char="-"/>
              <a:defRPr/>
            </a:pPr>
            <a:r>
              <a:rPr lang="fr-FR" sz="2000" dirty="0" smtClean="0">
                <a:solidFill>
                  <a:srgbClr val="7030A0"/>
                </a:solidFill>
              </a:rPr>
              <a:t>Etape 2 : Etat des lieux de la population concernée (cartographies)</a:t>
            </a:r>
          </a:p>
          <a:p>
            <a:pPr lvl="2" indent="-182880" fontAlgn="auto">
              <a:lnSpc>
                <a:spcPct val="100000"/>
              </a:lnSpc>
              <a:defRPr/>
            </a:pPr>
            <a:r>
              <a:rPr lang="fr-FR" sz="1500" dirty="0">
                <a:solidFill>
                  <a:schemeClr val="tx1">
                    <a:lumMod val="65000"/>
                    <a:lumOff val="35000"/>
                  </a:schemeClr>
                </a:solidFill>
              </a:rPr>
              <a:t>En </a:t>
            </a:r>
            <a:r>
              <a:rPr lang="fr-FR" sz="1500" dirty="0" smtClean="0">
                <a:solidFill>
                  <a:schemeClr val="tx1">
                    <a:lumMod val="65000"/>
                    <a:lumOff val="35000"/>
                  </a:schemeClr>
                </a:solidFill>
              </a:rPr>
              <a:t>termes de profil, trajectoires</a:t>
            </a:r>
          </a:p>
          <a:p>
            <a:pPr lvl="2" indent="-182880" fontAlgn="auto">
              <a:lnSpc>
                <a:spcPct val="100000"/>
              </a:lnSpc>
              <a:defRPr/>
            </a:pPr>
            <a:r>
              <a:rPr lang="fr-FR" sz="1500" dirty="0" smtClean="0">
                <a:solidFill>
                  <a:schemeClr val="tx1">
                    <a:lumMod val="65000"/>
                    <a:lumOff val="35000"/>
                  </a:schemeClr>
                </a:solidFill>
              </a:rPr>
              <a:t>Localisation géographique</a:t>
            </a:r>
            <a:endParaRPr lang="fr-FR" sz="1500" dirty="0">
              <a:solidFill>
                <a:schemeClr val="tx1">
                  <a:lumMod val="65000"/>
                  <a:lumOff val="35000"/>
                </a:schemeClr>
              </a:solidFill>
            </a:endParaRPr>
          </a:p>
          <a:p>
            <a:pPr marL="182880" lvl="2" indent="-182880" fontAlgn="auto">
              <a:spcBef>
                <a:spcPts val="1200"/>
              </a:spcBef>
              <a:buFontTx/>
              <a:buChar char="-"/>
              <a:defRPr/>
            </a:pPr>
            <a:r>
              <a:rPr lang="fr-FR" sz="2000" dirty="0" smtClean="0">
                <a:solidFill>
                  <a:srgbClr val="7030A0"/>
                </a:solidFill>
              </a:rPr>
              <a:t>Etape 3 : Constitution de l’échantillon accompagné sur le DASPPH</a:t>
            </a:r>
          </a:p>
          <a:p>
            <a:pPr lvl="2" indent="-182880" fontAlgn="auto">
              <a:lnSpc>
                <a:spcPct val="100000"/>
              </a:lnSpc>
              <a:defRPr/>
            </a:pPr>
            <a:r>
              <a:rPr lang="fr-FR" dirty="0" smtClean="0">
                <a:solidFill>
                  <a:schemeClr val="tx1">
                    <a:lumMod val="65000"/>
                    <a:lumOff val="35000"/>
                  </a:schemeClr>
                </a:solidFill>
              </a:rPr>
              <a:t>Réunions d’Information collective à la population concernée </a:t>
            </a:r>
          </a:p>
          <a:p>
            <a:pPr lvl="2" indent="-182880" fontAlgn="auto">
              <a:lnSpc>
                <a:spcPct val="100000"/>
              </a:lnSpc>
              <a:defRPr/>
            </a:pPr>
            <a:r>
              <a:rPr lang="fr-FR" dirty="0" smtClean="0">
                <a:solidFill>
                  <a:schemeClr val="tx1">
                    <a:lumMod val="65000"/>
                    <a:lumOff val="35000"/>
                  </a:schemeClr>
                </a:solidFill>
              </a:rPr>
              <a:t>Proposition de dates d’entretiens individuels après l’information collective </a:t>
            </a:r>
          </a:p>
          <a:p>
            <a:pPr lvl="2" indent="-182880" fontAlgn="auto">
              <a:lnSpc>
                <a:spcPct val="100000"/>
              </a:lnSpc>
              <a:defRPr/>
            </a:pPr>
            <a:r>
              <a:rPr lang="fr-FR" dirty="0" smtClean="0">
                <a:solidFill>
                  <a:schemeClr val="tx1">
                    <a:lumMod val="65000"/>
                    <a:lumOff val="35000"/>
                  </a:schemeClr>
                </a:solidFill>
              </a:rPr>
              <a:t>Premier RDV (5 vagues d’entrées de 6 personnes)</a:t>
            </a:r>
          </a:p>
          <a:p>
            <a:pPr marL="0" indent="0" fontAlgn="auto">
              <a:spcAft>
                <a:spcPts val="0"/>
              </a:spcAft>
              <a:buFont typeface="Wingdings 2" pitchFamily="18" charset="2"/>
              <a:buNone/>
              <a:defRPr/>
            </a:pPr>
            <a:endParaRPr lang="fr-FR" dirty="0" smtClean="0">
              <a:solidFill>
                <a:schemeClr val="tx1">
                  <a:lumMod val="65000"/>
                  <a:lumOff val="35000"/>
                </a:schemeClr>
              </a:solidFill>
              <a:sym typeface="Wingdings" panose="05000000000000000000" pitchFamily="2" charset="2"/>
            </a:endParaRPr>
          </a:p>
          <a:p>
            <a:pPr marL="182880" indent="-182880" fontAlgn="auto">
              <a:spcAft>
                <a:spcPts val="0"/>
              </a:spcAft>
              <a:defRPr/>
            </a:pPr>
            <a:endParaRPr lang="fr-FR" dirty="0" smtClean="0">
              <a:solidFill>
                <a:schemeClr val="tx1">
                  <a:lumMod val="65000"/>
                  <a:lumOff val="35000"/>
                </a:schemeClr>
              </a:solidFill>
            </a:endParaRPr>
          </a:p>
        </p:txBody>
      </p:sp>
      <p:sp>
        <p:nvSpPr>
          <p:cNvPr id="36867"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6910C-9BC5-4120-9188-6DCD097AF00A}" type="slidenum">
              <a:rPr lang="fr-FR">
                <a:cs typeface="Arial" charset="0"/>
              </a:rPr>
              <a:pPr fontAlgn="base">
                <a:spcBef>
                  <a:spcPct val="0"/>
                </a:spcBef>
                <a:spcAft>
                  <a:spcPct val="0"/>
                </a:spcAft>
              </a:pPr>
              <a:t>7</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p>
        </p:txBody>
      </p:sp>
      <p:sp>
        <p:nvSpPr>
          <p:cNvPr id="3" name="Espace réservé du contenu 2"/>
          <p:cNvSpPr>
            <a:spLocks noGrp="1"/>
          </p:cNvSpPr>
          <p:nvPr>
            <p:ph idx="1"/>
          </p:nvPr>
        </p:nvSpPr>
        <p:spPr>
          <a:xfrm>
            <a:off x="3868738" y="590550"/>
            <a:ext cx="7862887" cy="5394325"/>
          </a:xfrm>
        </p:spPr>
        <p:txBody>
          <a:bodyPr rtlCol="0">
            <a:normAutofit fontScale="77500" lnSpcReduction="20000"/>
          </a:bodyPr>
          <a:lstStyle/>
          <a:p>
            <a:pPr marL="0" indent="0" algn="ctr" fontAlgn="auto">
              <a:spcAft>
                <a:spcPts val="0"/>
              </a:spcAft>
              <a:buFont typeface="Wingdings 2" pitchFamily="18" charset="2"/>
              <a:buNone/>
              <a:defRPr/>
            </a:pPr>
            <a:r>
              <a:rPr lang="fr-FR" dirty="0" smtClean="0">
                <a:solidFill>
                  <a:srgbClr val="7030A0"/>
                </a:solidFill>
                <a:latin typeface="Andalus" panose="02020603050405020304" pitchFamily="18" charset="-78"/>
                <a:cs typeface="Andalus" panose="02020603050405020304" pitchFamily="18" charset="-78"/>
              </a:rPr>
              <a:t>PHASE </a:t>
            </a:r>
            <a:r>
              <a:rPr lang="fr-FR" dirty="0">
                <a:solidFill>
                  <a:srgbClr val="7030A0"/>
                </a:solidFill>
                <a:latin typeface="Andalus" panose="02020603050405020304" pitchFamily="18" charset="-78"/>
                <a:cs typeface="Andalus" panose="02020603050405020304" pitchFamily="18" charset="-78"/>
              </a:rPr>
              <a:t>1 </a:t>
            </a:r>
          </a:p>
          <a:p>
            <a:pPr marL="182880" indent="-182880" algn="ctr" fontAlgn="auto">
              <a:spcAft>
                <a:spcPts val="0"/>
              </a:spcAft>
              <a:defRPr/>
            </a:pPr>
            <a:r>
              <a:rPr lang="fr-FR" dirty="0">
                <a:solidFill>
                  <a:srgbClr val="7030A0"/>
                </a:solidFill>
                <a:latin typeface="Andalus" panose="02020603050405020304" pitchFamily="18" charset="-78"/>
                <a:cs typeface="Andalus" panose="02020603050405020304" pitchFamily="18" charset="-78"/>
              </a:rPr>
              <a:t>Accueil, analyse des difficultés et </a:t>
            </a:r>
            <a:r>
              <a:rPr lang="fr-FR" dirty="0" smtClean="0">
                <a:solidFill>
                  <a:srgbClr val="7030A0"/>
                </a:solidFill>
                <a:latin typeface="Andalus" panose="02020603050405020304" pitchFamily="18" charset="-78"/>
                <a:cs typeface="Andalus" panose="02020603050405020304" pitchFamily="18" charset="-78"/>
              </a:rPr>
              <a:t>besoins</a:t>
            </a:r>
          </a:p>
          <a:p>
            <a:pPr marL="0" indent="0" algn="ctr" fontAlgn="auto">
              <a:spcAft>
                <a:spcPts val="0"/>
              </a:spcAft>
              <a:buFont typeface="Wingdings 2" pitchFamily="18" charset="2"/>
              <a:buNone/>
              <a:defRPr/>
            </a:pPr>
            <a:endParaRPr lang="fr-FR" dirty="0" smtClean="0">
              <a:solidFill>
                <a:srgbClr val="7030A0"/>
              </a:solidFill>
              <a:latin typeface="Andalus" panose="02020603050405020304" pitchFamily="18" charset="-78"/>
              <a:cs typeface="Andalus" panose="02020603050405020304" pitchFamily="18" charset="-78"/>
            </a:endParaRPr>
          </a:p>
          <a:p>
            <a:pPr marL="182880" indent="-182880" fontAlgn="auto">
              <a:spcAft>
                <a:spcPts val="0"/>
              </a:spcAft>
              <a:buFontTx/>
              <a:buChar char="-"/>
              <a:defRPr/>
            </a:pPr>
            <a:r>
              <a:rPr lang="fr-FR" sz="2100" dirty="0">
                <a:solidFill>
                  <a:srgbClr val="7030A0"/>
                </a:solidFill>
              </a:rPr>
              <a:t>Etape 1 : </a:t>
            </a:r>
            <a:r>
              <a:rPr lang="fr-FR" sz="2100" dirty="0" smtClean="0">
                <a:solidFill>
                  <a:srgbClr val="7030A0"/>
                </a:solidFill>
              </a:rPr>
              <a:t>Accueil, présentation </a:t>
            </a:r>
            <a:r>
              <a:rPr lang="fr-FR" sz="2100" dirty="0">
                <a:solidFill>
                  <a:srgbClr val="7030A0"/>
                </a:solidFill>
              </a:rPr>
              <a:t>de </a:t>
            </a:r>
            <a:r>
              <a:rPr lang="fr-FR" sz="2100" dirty="0" smtClean="0">
                <a:solidFill>
                  <a:srgbClr val="7030A0"/>
                </a:solidFill>
              </a:rPr>
              <a:t>l’accompagnement, motivations (entretien individuel)</a:t>
            </a:r>
            <a:endParaRPr lang="fr-FR" sz="2100" dirty="0">
              <a:solidFill>
                <a:srgbClr val="7030A0"/>
              </a:solidFill>
            </a:endParaRPr>
          </a:p>
          <a:p>
            <a:pPr lvl="2" indent="-182880" fontAlgn="auto">
              <a:lnSpc>
                <a:spcPct val="110000"/>
              </a:lnSpc>
              <a:defRPr/>
            </a:pPr>
            <a:r>
              <a:rPr lang="fr-FR" dirty="0">
                <a:solidFill>
                  <a:schemeClr val="tx1">
                    <a:lumMod val="65000"/>
                    <a:lumOff val="35000"/>
                  </a:schemeClr>
                </a:solidFill>
              </a:rPr>
              <a:t>état civil, situation familiale, logement, quotidien, les accompagnements en cours (Mission locale), parcours scolaire, stages réalisés, expériences professionnelles, activités extraprofessionnelles, projets, attentes inhérentes au dispositif d’accompagnement</a:t>
            </a:r>
            <a:r>
              <a:rPr lang="fr-FR" dirty="0" smtClean="0">
                <a:solidFill>
                  <a:schemeClr val="tx1">
                    <a:lumMod val="65000"/>
                    <a:lumOff val="35000"/>
                  </a:schemeClr>
                </a:solidFill>
              </a:rPr>
              <a:t>,</a:t>
            </a:r>
            <a:r>
              <a:rPr lang="fr-FR" dirty="0">
                <a:solidFill>
                  <a:schemeClr val="tx1">
                    <a:lumMod val="65000"/>
                    <a:lumOff val="35000"/>
                  </a:schemeClr>
                </a:solidFill>
              </a:rPr>
              <a:t> </a:t>
            </a:r>
            <a:r>
              <a:rPr lang="fr-FR" dirty="0" smtClean="0">
                <a:solidFill>
                  <a:schemeClr val="tx1">
                    <a:lumMod val="65000"/>
                    <a:lumOff val="35000"/>
                  </a:schemeClr>
                </a:solidFill>
              </a:rPr>
              <a:t>représentations,  </a:t>
            </a:r>
            <a:r>
              <a:rPr lang="fr-FR" dirty="0">
                <a:solidFill>
                  <a:schemeClr val="tx1">
                    <a:lumMod val="65000"/>
                    <a:lumOff val="35000"/>
                  </a:schemeClr>
                </a:solidFill>
              </a:rPr>
              <a:t>présentation </a:t>
            </a:r>
            <a:r>
              <a:rPr lang="fr-FR" dirty="0" smtClean="0">
                <a:solidFill>
                  <a:schemeClr val="tx1">
                    <a:lumMod val="65000"/>
                    <a:lumOff val="35000"/>
                  </a:schemeClr>
                </a:solidFill>
              </a:rPr>
              <a:t>de l’accompagnement  </a:t>
            </a:r>
            <a:r>
              <a:rPr lang="fr-FR" dirty="0">
                <a:solidFill>
                  <a:schemeClr val="tx1">
                    <a:lumMod val="65000"/>
                    <a:lumOff val="35000"/>
                  </a:schemeClr>
                </a:solidFill>
              </a:rPr>
              <a:t>(options, étapes, durée</a:t>
            </a:r>
            <a:r>
              <a:rPr lang="fr-FR" dirty="0" smtClean="0">
                <a:solidFill>
                  <a:schemeClr val="tx1">
                    <a:lumMod val="65000"/>
                    <a:lumOff val="35000"/>
                  </a:schemeClr>
                </a:solidFill>
              </a:rPr>
              <a:t>) </a:t>
            </a:r>
          </a:p>
          <a:p>
            <a:pPr marL="182880" lvl="2" indent="-182880" fontAlgn="auto">
              <a:lnSpc>
                <a:spcPct val="100000"/>
              </a:lnSpc>
              <a:spcBef>
                <a:spcPts val="1200"/>
              </a:spcBef>
              <a:buFontTx/>
              <a:buChar char="-"/>
              <a:defRPr/>
            </a:pPr>
            <a:r>
              <a:rPr lang="fr-FR" sz="2100" dirty="0" smtClean="0">
                <a:solidFill>
                  <a:srgbClr val="7030A0"/>
                </a:solidFill>
              </a:rPr>
              <a:t>Etape 2 : Analyse des difficultés et des freins à l’insertion professionnelle (entretien individuel)</a:t>
            </a:r>
          </a:p>
          <a:p>
            <a:pPr lvl="2" indent="-182880" fontAlgn="auto">
              <a:lnSpc>
                <a:spcPct val="100000"/>
              </a:lnSpc>
              <a:defRPr/>
            </a:pPr>
            <a:r>
              <a:rPr lang="fr-FR" dirty="0" smtClean="0">
                <a:solidFill>
                  <a:schemeClr val="tx1">
                    <a:lumMod val="65000"/>
                    <a:lumOff val="35000"/>
                  </a:schemeClr>
                </a:solidFill>
              </a:rPr>
              <a:t>Grille d’analyse des difficultés : projet, réalisme du projet, connaissance du marché du travail, outils de recherche d’emploi, mobilité, disponibilité, communication, confiance en soi, santé, logement, justice, finances</a:t>
            </a:r>
            <a:endParaRPr lang="fr-FR" dirty="0">
              <a:solidFill>
                <a:schemeClr val="tx1">
                  <a:lumMod val="65000"/>
                  <a:lumOff val="35000"/>
                </a:schemeClr>
              </a:solidFill>
            </a:endParaRPr>
          </a:p>
          <a:p>
            <a:pPr lvl="2" indent="-182880" fontAlgn="auto">
              <a:lnSpc>
                <a:spcPct val="100000"/>
              </a:lnSpc>
              <a:defRPr/>
            </a:pPr>
            <a:r>
              <a:rPr lang="fr-FR" dirty="0" smtClean="0">
                <a:solidFill>
                  <a:schemeClr val="tx1">
                    <a:lumMod val="65000"/>
                    <a:lumOff val="35000"/>
                  </a:schemeClr>
                </a:solidFill>
              </a:rPr>
              <a:t>Synthèse des difficultés et détermination des besoins et objectifs prioritaires </a:t>
            </a:r>
          </a:p>
          <a:p>
            <a:pPr marL="182880" lvl="2" indent="-182880" fontAlgn="auto">
              <a:spcBef>
                <a:spcPts val="1200"/>
              </a:spcBef>
              <a:buFontTx/>
              <a:buChar char="-"/>
              <a:defRPr/>
            </a:pPr>
            <a:r>
              <a:rPr lang="fr-FR" sz="2000" dirty="0" smtClean="0">
                <a:solidFill>
                  <a:srgbClr val="7030A0"/>
                </a:solidFill>
              </a:rPr>
              <a:t>Etape 3 </a:t>
            </a:r>
            <a:r>
              <a:rPr lang="fr-FR" sz="2000" dirty="0">
                <a:solidFill>
                  <a:srgbClr val="7030A0"/>
                </a:solidFill>
              </a:rPr>
              <a:t>: </a:t>
            </a:r>
            <a:r>
              <a:rPr lang="fr-FR" sz="2000" dirty="0" smtClean="0">
                <a:solidFill>
                  <a:srgbClr val="7030A0"/>
                </a:solidFill>
              </a:rPr>
              <a:t>Individualisation de l’accompagnement et contractualisation</a:t>
            </a:r>
          </a:p>
          <a:p>
            <a:pPr lvl="2" indent="-182880" fontAlgn="auto">
              <a:lnSpc>
                <a:spcPct val="100000"/>
              </a:lnSpc>
              <a:defRPr/>
            </a:pPr>
            <a:r>
              <a:rPr lang="fr-FR" dirty="0" smtClean="0">
                <a:solidFill>
                  <a:schemeClr val="tx1">
                    <a:lumMod val="65000"/>
                    <a:lumOff val="35000"/>
                  </a:schemeClr>
                </a:solidFill>
              </a:rPr>
              <a:t>Remise des </a:t>
            </a:r>
            <a:r>
              <a:rPr lang="fr-FR" dirty="0">
                <a:solidFill>
                  <a:schemeClr val="tx1">
                    <a:lumMod val="65000"/>
                    <a:lumOff val="35000"/>
                  </a:schemeClr>
                </a:solidFill>
              </a:rPr>
              <a:t>documents administratifs (droit à l’image, règlement intérieur, remise de matériel informatique)</a:t>
            </a:r>
          </a:p>
          <a:p>
            <a:pPr lvl="2" indent="-182880" fontAlgn="auto">
              <a:lnSpc>
                <a:spcPct val="100000"/>
              </a:lnSpc>
              <a:defRPr/>
            </a:pPr>
            <a:r>
              <a:rPr lang="fr-FR" dirty="0" smtClean="0">
                <a:solidFill>
                  <a:schemeClr val="tx1">
                    <a:lumMod val="65000"/>
                    <a:lumOff val="35000"/>
                  </a:schemeClr>
                </a:solidFill>
              </a:rPr>
              <a:t>Construction de l’accompagnement individualisé (ateliers collectifs)</a:t>
            </a:r>
          </a:p>
          <a:p>
            <a:pPr lvl="2" indent="-182880" fontAlgn="auto">
              <a:lnSpc>
                <a:spcPct val="100000"/>
              </a:lnSpc>
              <a:defRPr/>
            </a:pPr>
            <a:r>
              <a:rPr lang="fr-FR" dirty="0" smtClean="0">
                <a:solidFill>
                  <a:schemeClr val="tx1">
                    <a:lumMod val="65000"/>
                    <a:lumOff val="35000"/>
                  </a:schemeClr>
                </a:solidFill>
              </a:rPr>
              <a:t>Signature d’un contrat d’engagement (en termes d’objectifs, droits et devoirs, présentéisme) en groupe</a:t>
            </a:r>
          </a:p>
          <a:p>
            <a:pPr lvl="2" indent="-182880" fontAlgn="auto">
              <a:lnSpc>
                <a:spcPct val="100000"/>
              </a:lnSpc>
              <a:defRPr/>
            </a:pPr>
            <a:r>
              <a:rPr lang="fr-FR" dirty="0" smtClean="0">
                <a:solidFill>
                  <a:schemeClr val="tx1">
                    <a:lumMod val="65000"/>
                    <a:lumOff val="35000"/>
                  </a:schemeClr>
                </a:solidFill>
              </a:rPr>
              <a:t>Remise d’un planning</a:t>
            </a:r>
            <a:endParaRPr lang="fr-FR" dirty="0">
              <a:solidFill>
                <a:schemeClr val="tx1">
                  <a:lumMod val="65000"/>
                  <a:lumOff val="35000"/>
                </a:schemeClr>
              </a:solidFill>
            </a:endParaRPr>
          </a:p>
        </p:txBody>
      </p:sp>
      <p:sp>
        <p:nvSpPr>
          <p:cNvPr id="37891"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571D85-B8C0-4B09-9284-67A995132A2F}" type="slidenum">
              <a:rPr lang="fr-FR">
                <a:cs typeface="Arial" charset="0"/>
              </a:rPr>
              <a:pPr fontAlgn="base">
                <a:spcBef>
                  <a:spcPct val="0"/>
                </a:spcBef>
                <a:spcAft>
                  <a:spcPct val="0"/>
                </a:spcAft>
              </a:pPr>
              <a:t>8</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pPr fontAlgn="auto">
              <a:spcAft>
                <a:spcPts val="0"/>
              </a:spcAft>
              <a:defRPr/>
            </a:pPr>
            <a:r>
              <a:rPr lang="fr-FR" sz="2800" cap="all" dirty="0">
                <a:solidFill>
                  <a:srgbClr val="7030A0"/>
                </a:solidFill>
                <a:latin typeface="Andalus" panose="02020603050405020304" pitchFamily="18" charset="-78"/>
                <a:cs typeface="Andalus" panose="02020603050405020304" pitchFamily="18" charset="-78"/>
              </a:rPr>
              <a:t>Présentation </a:t>
            </a:r>
            <a:r>
              <a:rPr lang="fr-FR" sz="2800" cap="all" dirty="0" smtClean="0">
                <a:solidFill>
                  <a:srgbClr val="7030A0"/>
                </a:solidFill>
                <a:latin typeface="Andalus" panose="02020603050405020304" pitchFamily="18" charset="-78"/>
                <a:cs typeface="Andalus" panose="02020603050405020304" pitchFamily="18" charset="-78"/>
              </a:rPr>
              <a:t/>
            </a:r>
            <a:br>
              <a:rPr lang="fr-FR" sz="2800" cap="all" dirty="0" smtClean="0">
                <a:solidFill>
                  <a:srgbClr val="7030A0"/>
                </a:solidFill>
                <a:latin typeface="Andalus" panose="02020603050405020304" pitchFamily="18" charset="-78"/>
                <a:cs typeface="Andalus" panose="02020603050405020304" pitchFamily="18" charset="-78"/>
              </a:rPr>
            </a:br>
            <a:r>
              <a:rPr lang="fr-FR" sz="2800" cap="all" dirty="0" smtClean="0">
                <a:solidFill>
                  <a:srgbClr val="7030A0"/>
                </a:solidFill>
                <a:latin typeface="Andalus" panose="02020603050405020304" pitchFamily="18" charset="-78"/>
                <a:cs typeface="Andalus" panose="02020603050405020304" pitchFamily="18" charset="-78"/>
              </a:rPr>
              <a:t>de </a:t>
            </a:r>
            <a:r>
              <a:rPr lang="fr-FR" sz="2800" cap="all" dirty="0">
                <a:solidFill>
                  <a:srgbClr val="7030A0"/>
                </a:solidFill>
                <a:latin typeface="Andalus" panose="02020603050405020304" pitchFamily="18" charset="-78"/>
                <a:cs typeface="Andalus" panose="02020603050405020304" pitchFamily="18" charset="-78"/>
              </a:rPr>
              <a:t>la méthodologie</a:t>
            </a: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
            </a:r>
            <a:br>
              <a:rPr lang="fr-FR" sz="2800" dirty="0">
                <a:solidFill>
                  <a:srgbClr val="7030A0"/>
                </a:solidFill>
                <a:latin typeface="Andalus" panose="02020603050405020304" pitchFamily="18" charset="-78"/>
                <a:cs typeface="Andalus" panose="02020603050405020304" pitchFamily="18" charset="-78"/>
              </a:rPr>
            </a:br>
            <a:r>
              <a:rPr lang="fr-FR" sz="2800" dirty="0">
                <a:solidFill>
                  <a:srgbClr val="7030A0"/>
                </a:solidFill>
                <a:latin typeface="Andalus" panose="02020603050405020304" pitchFamily="18" charset="-78"/>
                <a:cs typeface="Andalus" panose="02020603050405020304" pitchFamily="18" charset="-78"/>
              </a:rPr>
              <a:t>Les phases</a:t>
            </a:r>
          </a:p>
        </p:txBody>
      </p:sp>
      <p:sp>
        <p:nvSpPr>
          <p:cNvPr id="3" name="Espace réservé du contenu 2"/>
          <p:cNvSpPr>
            <a:spLocks noGrp="1"/>
          </p:cNvSpPr>
          <p:nvPr>
            <p:ph idx="1"/>
          </p:nvPr>
        </p:nvSpPr>
        <p:spPr/>
        <p:txBody>
          <a:bodyPr rtlCol="0">
            <a:normAutofit fontScale="25000" lnSpcReduction="20000"/>
          </a:bodyPr>
          <a:lstStyle/>
          <a:p>
            <a:pPr marL="0" indent="0" algn="ctr" fontAlgn="auto">
              <a:spcAft>
                <a:spcPts val="0"/>
              </a:spcAft>
              <a:buFont typeface="Wingdings 2" pitchFamily="18" charset="2"/>
              <a:buNone/>
              <a:defRPr/>
            </a:pPr>
            <a:r>
              <a:rPr lang="fr-FR" sz="5100" dirty="0">
                <a:solidFill>
                  <a:srgbClr val="7030A0"/>
                </a:solidFill>
                <a:latin typeface="Andalus" panose="02020603050405020304" pitchFamily="18" charset="-78"/>
                <a:cs typeface="Andalus" panose="02020603050405020304" pitchFamily="18" charset="-78"/>
              </a:rPr>
              <a:t>PHASE 2</a:t>
            </a:r>
          </a:p>
          <a:p>
            <a:pPr marL="182880" indent="-182880" algn="ctr" fontAlgn="auto">
              <a:spcAft>
                <a:spcPts val="0"/>
              </a:spcAft>
              <a:defRPr/>
            </a:pPr>
            <a:r>
              <a:rPr lang="fr-FR" sz="5100" dirty="0" smtClean="0">
                <a:solidFill>
                  <a:srgbClr val="7030A0"/>
                </a:solidFill>
                <a:latin typeface="Andalus" panose="02020603050405020304" pitchFamily="18" charset="-78"/>
                <a:cs typeface="Andalus" panose="02020603050405020304" pitchFamily="18" charset="-78"/>
              </a:rPr>
              <a:t>Bilan Personnel et Professionnel </a:t>
            </a:r>
          </a:p>
          <a:p>
            <a:pPr marL="182880" indent="-182880" algn="ctr" fontAlgn="auto">
              <a:spcAft>
                <a:spcPts val="0"/>
              </a:spcAft>
              <a:defRPr/>
            </a:pPr>
            <a:r>
              <a:rPr lang="fr-FR" sz="4000" dirty="0" smtClean="0">
                <a:solidFill>
                  <a:srgbClr val="7030A0"/>
                </a:solidFill>
                <a:latin typeface="Andalus" panose="02020603050405020304" pitchFamily="18" charset="-78"/>
                <a:cs typeface="Andalus" panose="02020603050405020304" pitchFamily="18" charset="-78"/>
              </a:rPr>
              <a:t>Outils principaux : chemin Faisant 1, </a:t>
            </a:r>
            <a:r>
              <a:rPr lang="fr-FR" sz="4000" dirty="0" err="1" smtClean="0">
                <a:solidFill>
                  <a:srgbClr val="7030A0"/>
                </a:solidFill>
                <a:latin typeface="Andalus" panose="02020603050405020304" pitchFamily="18" charset="-78"/>
                <a:cs typeface="Andalus" panose="02020603050405020304" pitchFamily="18" charset="-78"/>
              </a:rPr>
              <a:t>Explorama</a:t>
            </a:r>
            <a:r>
              <a:rPr lang="fr-FR" sz="4000" dirty="0" smtClean="0">
                <a:solidFill>
                  <a:srgbClr val="7030A0"/>
                </a:solidFill>
                <a:latin typeface="Andalus" panose="02020603050405020304" pitchFamily="18" charset="-78"/>
                <a:cs typeface="Andalus" panose="02020603050405020304" pitchFamily="18" charset="-78"/>
              </a:rPr>
              <a:t> 2011, Remue-Méninge</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Remise </a:t>
            </a:r>
            <a:r>
              <a:rPr lang="fr-FR" sz="4000" dirty="0">
                <a:solidFill>
                  <a:schemeClr val="tx1">
                    <a:lumMod val="65000"/>
                    <a:lumOff val="35000"/>
                  </a:schemeClr>
                </a:solidFill>
              </a:rPr>
              <a:t>de la </a:t>
            </a:r>
            <a:r>
              <a:rPr lang="fr-FR" sz="4000" dirty="0" smtClean="0">
                <a:solidFill>
                  <a:schemeClr val="tx1">
                    <a:lumMod val="65000"/>
                    <a:lumOff val="35000"/>
                  </a:schemeClr>
                </a:solidFill>
              </a:rPr>
              <a:t>tablette numérique</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Les </a:t>
            </a:r>
            <a:r>
              <a:rPr lang="fr-FR" sz="4000" dirty="0">
                <a:solidFill>
                  <a:schemeClr val="tx1">
                    <a:lumMod val="65000"/>
                    <a:lumOff val="35000"/>
                  </a:schemeClr>
                </a:solidFill>
              </a:rPr>
              <a:t>3 S : savoir-être, savoir-faire, </a:t>
            </a:r>
            <a:r>
              <a:rPr lang="fr-FR" sz="4000" dirty="0" smtClean="0">
                <a:solidFill>
                  <a:schemeClr val="tx1">
                    <a:lumMod val="65000"/>
                    <a:lumOff val="35000"/>
                  </a:schemeClr>
                </a:solidFill>
              </a:rPr>
              <a:t>savoirs</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a:solidFill>
                  <a:schemeClr val="tx1">
                    <a:lumMod val="65000"/>
                    <a:lumOff val="35000"/>
                  </a:schemeClr>
                </a:solidFill>
              </a:rPr>
              <a:t>Intérêts professionnels : </a:t>
            </a:r>
            <a:r>
              <a:rPr lang="fr-FR" sz="4000" dirty="0" smtClean="0">
                <a:solidFill>
                  <a:schemeClr val="tx1">
                    <a:lumMod val="65000"/>
                    <a:lumOff val="35000"/>
                  </a:schemeClr>
                </a:solidFill>
              </a:rPr>
              <a:t>EXPLORAMA</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Motivations </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Evaluation des capacités d’apprentissage, d’attention, de mémorisation hors acquis scolaires</a:t>
            </a:r>
            <a:endParaRPr lang="fr-FR" sz="4000" dirty="0">
              <a:solidFill>
                <a:schemeClr val="tx1">
                  <a:lumMod val="65000"/>
                  <a:lumOff val="35000"/>
                </a:schemeClr>
              </a:solidFill>
            </a:endParaRP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Evaluation des habiletés par une Mise </a:t>
            </a:r>
            <a:r>
              <a:rPr lang="fr-FR" sz="4000" dirty="0">
                <a:solidFill>
                  <a:schemeClr val="tx1">
                    <a:lumMod val="65000"/>
                    <a:lumOff val="35000"/>
                  </a:schemeClr>
                </a:solidFill>
              </a:rPr>
              <a:t>en </a:t>
            </a:r>
            <a:r>
              <a:rPr lang="fr-FR" sz="4000" dirty="0" smtClean="0">
                <a:solidFill>
                  <a:schemeClr val="tx1">
                    <a:lumMod val="65000"/>
                    <a:lumOff val="35000"/>
                  </a:schemeClr>
                </a:solidFill>
              </a:rPr>
              <a:t>Situation Professionnelle en atelier ESAT auprès des moniteurs d’atelier (compréhension et respect des consignes, mode de transmission)</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Evaluation des acquis </a:t>
            </a:r>
            <a:r>
              <a:rPr lang="fr-FR" sz="4000" dirty="0">
                <a:solidFill>
                  <a:schemeClr val="tx1">
                    <a:lumMod val="65000"/>
                    <a:lumOff val="35000"/>
                  </a:schemeClr>
                </a:solidFill>
              </a:rPr>
              <a:t>scolaires, compétences de </a:t>
            </a:r>
            <a:r>
              <a:rPr lang="fr-FR" sz="4000" dirty="0" smtClean="0">
                <a:solidFill>
                  <a:schemeClr val="tx1">
                    <a:lumMod val="65000"/>
                    <a:lumOff val="35000"/>
                  </a:schemeClr>
                </a:solidFill>
              </a:rPr>
              <a:t>base, évalués par l’enseignante de l’IME (compréhension texte, calcul, expression écrite)</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Identification des projets et traduction en métiers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Suivi des ateliers collectifs prescrits </a:t>
            </a:r>
            <a:r>
              <a:rPr lang="fr-FR" sz="4000" dirty="0">
                <a:solidFill>
                  <a:schemeClr val="tx1">
                    <a:lumMod val="65000"/>
                    <a:lumOff val="35000"/>
                  </a:schemeClr>
                </a:solidFill>
              </a:rPr>
              <a:t>(ex. </a:t>
            </a:r>
            <a:r>
              <a:rPr lang="fr-FR" sz="4000" dirty="0" smtClean="0">
                <a:solidFill>
                  <a:schemeClr val="tx1">
                    <a:lumMod val="65000"/>
                    <a:lumOff val="35000"/>
                  </a:schemeClr>
                </a:solidFill>
              </a:rPr>
              <a:t>prise en main tablette, marché du travail, méthodologie CV, lettres)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Evaluation filmée de la présentation de son parcours (intervenants extérieurs)</a:t>
            </a:r>
          </a:p>
          <a:p>
            <a:pPr marL="182880" lvl="2" indent="-182880" fontAlgn="auto">
              <a:lnSpc>
                <a:spcPct val="100000"/>
              </a:lnSpc>
              <a:spcBef>
                <a:spcPts val="1200"/>
              </a:spcBef>
              <a:buFontTx/>
              <a:buChar char="-"/>
              <a:defRPr/>
            </a:pPr>
            <a:r>
              <a:rPr lang="fr-FR" sz="4000" dirty="0" smtClean="0">
                <a:solidFill>
                  <a:schemeClr val="tx1">
                    <a:lumMod val="65000"/>
                    <a:lumOff val="35000"/>
                  </a:schemeClr>
                </a:solidFill>
              </a:rPr>
              <a:t>Bilan intermédiaire Prescripteurs  / Intervenants </a:t>
            </a:r>
            <a:endParaRPr lang="fr-FR" sz="4000" dirty="0">
              <a:solidFill>
                <a:schemeClr val="tx1">
                  <a:lumMod val="65000"/>
                  <a:lumOff val="35000"/>
                </a:schemeClr>
              </a:solidFill>
            </a:endParaRPr>
          </a:p>
          <a:p>
            <a:pPr marL="182880" indent="-182880" fontAlgn="auto">
              <a:spcAft>
                <a:spcPts val="0"/>
              </a:spcAft>
              <a:defRPr/>
            </a:pPr>
            <a:endParaRPr lang="fr-FR" dirty="0">
              <a:solidFill>
                <a:schemeClr val="tx1">
                  <a:lumMod val="65000"/>
                  <a:lumOff val="35000"/>
                </a:schemeClr>
              </a:solidFill>
            </a:endParaRPr>
          </a:p>
        </p:txBody>
      </p:sp>
      <p:sp>
        <p:nvSpPr>
          <p:cNvPr id="38915"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288913-F2BD-46B6-BF0E-B193CE61F354}" type="slidenum">
              <a:rPr lang="fr-FR">
                <a:cs typeface="Arial" charset="0"/>
              </a:rPr>
              <a:pPr fontAlgn="base">
                <a:spcBef>
                  <a:spcPct val="0"/>
                </a:spcBef>
                <a:spcAft>
                  <a:spcPct val="0"/>
                </a:spcAft>
              </a:pPr>
              <a:t>9</a:t>
            </a:fld>
            <a:endParaRPr lang="fr-FR">
              <a:cs typeface="Arial" charset="0"/>
            </a:endParaRPr>
          </a:p>
        </p:txBody>
      </p:sp>
      <p:sp>
        <p:nvSpPr>
          <p:cNvPr id="2" name="Espace réservé du pied de page 1"/>
          <p:cNvSpPr>
            <a:spLocks noGrp="1"/>
          </p:cNvSpPr>
          <p:nvPr>
            <p:ph type="ftr" sz="quarter" idx="11"/>
          </p:nvPr>
        </p:nvSpPr>
        <p:spPr/>
        <p:txBody>
          <a:bodyPr/>
          <a:lstStyle/>
          <a:p>
            <a:pPr>
              <a:defRPr/>
            </a:pPr>
            <a:r>
              <a:rPr lang="fr-FR"/>
              <a:t>DASPPH / Comité de pilotage 1er Avril 2016</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adr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dr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4.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5.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6.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Cadre</Template>
  <TotalTime>1741</TotalTime>
  <Words>2291</Words>
  <Application>Microsoft Office PowerPoint</Application>
  <PresentationFormat>Personnalisé</PresentationFormat>
  <Paragraphs>311</Paragraphs>
  <Slides>27</Slides>
  <Notes>3</Notes>
  <HiddenSlides>0</HiddenSlides>
  <MMClips>0</MMClips>
  <ScaleCrop>false</ScaleCrop>
  <HeadingPairs>
    <vt:vector size="6" baseType="variant">
      <vt:variant>
        <vt:lpstr>Polices utilisées</vt:lpstr>
      </vt:variant>
      <vt:variant>
        <vt:i4>7</vt:i4>
      </vt:variant>
      <vt:variant>
        <vt:lpstr>Modèle de conception</vt:lpstr>
      </vt:variant>
      <vt:variant>
        <vt:i4>8</vt:i4>
      </vt:variant>
      <vt:variant>
        <vt:lpstr>Titres des diapositives</vt:lpstr>
      </vt:variant>
      <vt:variant>
        <vt:i4>27</vt:i4>
      </vt:variant>
    </vt:vector>
  </HeadingPairs>
  <TitlesOfParts>
    <vt:vector size="42" baseType="lpstr">
      <vt:lpstr>Corbel</vt:lpstr>
      <vt:lpstr>Arial</vt:lpstr>
      <vt:lpstr>Wingdings 2</vt:lpstr>
      <vt:lpstr>Calibri</vt:lpstr>
      <vt:lpstr>Andalus</vt:lpstr>
      <vt:lpstr>Book Antiqua</vt:lpstr>
      <vt:lpstr>Wingdings</vt:lpstr>
      <vt:lpstr>1_Cadre</vt:lpstr>
      <vt:lpstr>Cadre</vt:lpstr>
      <vt:lpstr>1_Cadre</vt:lpstr>
      <vt:lpstr>1_Cadre</vt:lpstr>
      <vt:lpstr>1_Cadre</vt:lpstr>
      <vt:lpstr>Cadre</vt:lpstr>
      <vt:lpstr>Cadre</vt:lpstr>
      <vt:lpstr>Cadre</vt:lpstr>
      <vt:lpstr>Diapositive 1</vt:lpstr>
      <vt:lpstr>AU PROGRAMME…</vt:lpstr>
      <vt:lpstr>PRÉSENTATION  DE LA MÉTHODOLOGIE   Le contexte et la demande</vt:lpstr>
      <vt:lpstr>PRÉSENTATION  DE LA MÉTHODOLOGIE   Le contexte et la demande</vt:lpstr>
      <vt:lpstr>PRÉSENTATION  DE LA MÉTHODOLOGIE   Les grandes lignes  </vt:lpstr>
      <vt:lpstr>PRÉSENTATION  DE LA MÉTHODOLOGIE   Les grandes lignes  </vt:lpstr>
      <vt:lpstr>PRÉSENTATION  DE LA MÉTHODOLOGIE  Les phases   </vt:lpstr>
      <vt:lpstr>PRÉSENTATION  DE LA MÉTHODOLOGIE  Les phases</vt:lpstr>
      <vt:lpstr>PRÉSENTATION  DE LA MÉTHODOLOGIE  Les phases</vt:lpstr>
      <vt:lpstr>PRÉSENTATION  DE LA MÉTHODOLOGIE  Les phases</vt:lpstr>
      <vt:lpstr>PRÉSENTATION  DE LA MÉTHODOLOGIE  Les phases</vt:lpstr>
      <vt:lpstr>Diapositive 12</vt:lpstr>
      <vt:lpstr>PRÉSENTATION  DE LA MÉTHODOLOGIE  Les phases</vt:lpstr>
      <vt:lpstr>PRÉSENTATION  DE LA MÉTHODOLOGIE  Les phases   </vt:lpstr>
      <vt:lpstr>PRÉSENTATION  DE LA MÉTHODOLOGIE  Les phases </vt:lpstr>
      <vt:lpstr>PRÉSENTATION  DE LA MÉTHODOLOGIE  Les partenaires   </vt:lpstr>
      <vt:lpstr>PRÉSENTATION  DE LA MÉTHODOLOGIE  Les intervenants </vt:lpstr>
      <vt:lpstr>BILAN DES ACTIONS MENEES   Information et communication</vt:lpstr>
      <vt:lpstr>BILAN DES ACTIONS MENEES   Information et communication</vt:lpstr>
      <vt:lpstr>BILAN DES ACTIONS MENEES   Information et communication</vt:lpstr>
      <vt:lpstr>BILAN DES ACTIONS MENEES  Identification  de la population  </vt:lpstr>
      <vt:lpstr>BILAN DES ACTIONS MENEES  Identification  de la population</vt:lpstr>
      <vt:lpstr>BILAN DES ACTIONS MENEES  Identification  de la population</vt:lpstr>
      <vt:lpstr>BILAN DES ACTIONS MENEES  Réunions d’information collective</vt:lpstr>
      <vt:lpstr> CALENDRIER DES ACTIONS A VENIR  Entretiens individuels   </vt:lpstr>
      <vt:lpstr>CALENDRIER DES ACTIONS A VENIR  Démarrage  Phase Bilan</vt:lpstr>
      <vt:lpstr>MERCI   POUR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REUNION DU 21 JANVIER 2015</dc:title>
  <dc:creator>GIRAULT Sandrine</dc:creator>
  <cp:lastModifiedBy>farin</cp:lastModifiedBy>
  <cp:revision>165</cp:revision>
  <cp:lastPrinted>2016-03-31T14:45:03Z</cp:lastPrinted>
  <dcterms:created xsi:type="dcterms:W3CDTF">2015-12-17T10:49:44Z</dcterms:created>
  <dcterms:modified xsi:type="dcterms:W3CDTF">2016-04-20T16:27:42Z</dcterms:modified>
</cp:coreProperties>
</file>