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1" r:id="rId4"/>
    <p:sldId id="263" r:id="rId5"/>
    <p:sldId id="264" r:id="rId6"/>
    <p:sldId id="274" r:id="rId7"/>
    <p:sldId id="266" r:id="rId8"/>
    <p:sldId id="270" r:id="rId9"/>
    <p:sldId id="272" r:id="rId10"/>
    <p:sldId id="271" r:id="rId11"/>
    <p:sldId id="27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4632" autoAdjust="0"/>
    <p:restoredTop sz="86387" autoAdjust="0"/>
  </p:normalViewPr>
  <p:slideViewPr>
    <p:cSldViewPr snapToGrid="0">
      <p:cViewPr varScale="1">
        <p:scale>
          <a:sx n="64" d="100"/>
          <a:sy n="64" d="100"/>
        </p:scale>
        <p:origin x="96" y="1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222" y="1766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 cstate="print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 cstate="print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 cstate="print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22AF7-5AA0-4561-8831-5EBE0B49EF74}" type="datetimeFigureOut">
              <a:rPr lang="fr-FR" smtClean="0"/>
              <a:pPr/>
              <a:t>29/11/2023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745B735F-0FB7-4D72-BE9D-48DF4E6C2F1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3028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22AF7-5AA0-4561-8831-5EBE0B49EF74}" type="datetimeFigureOut">
              <a:rPr lang="fr-FR" smtClean="0"/>
              <a:pPr/>
              <a:t>29/11/2023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B735F-0FB7-4D72-BE9D-48DF4E6C2F1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3200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22AF7-5AA0-4561-8831-5EBE0B49EF74}" type="datetimeFigureOut">
              <a:rPr lang="fr-FR" smtClean="0"/>
              <a:pPr/>
              <a:t>29/11/2023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B735F-0FB7-4D72-BE9D-48DF4E6C2F1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4815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22AF7-5AA0-4561-8831-5EBE0B49EF74}" type="datetimeFigureOut">
              <a:rPr lang="fr-FR" smtClean="0"/>
              <a:pPr/>
              <a:t>29/11/2023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B735F-0FB7-4D72-BE9D-48DF4E6C2F1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6882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 cstate="print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E2D22AF7-5AA0-4561-8831-5EBE0B49EF74}" type="datetimeFigureOut">
              <a:rPr lang="fr-FR" smtClean="0"/>
              <a:pPr/>
              <a:t>29/11/2023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fr-FR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745B735F-0FB7-4D72-BE9D-48DF4E6C2F1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0851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22AF7-5AA0-4561-8831-5EBE0B49EF74}" type="datetimeFigureOut">
              <a:rPr lang="fr-FR" smtClean="0"/>
              <a:pPr/>
              <a:t>29/11/2023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B735F-0FB7-4D72-BE9D-48DF4E6C2F1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8226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22AF7-5AA0-4561-8831-5EBE0B49EF74}" type="datetimeFigureOut">
              <a:rPr lang="fr-FR" smtClean="0"/>
              <a:pPr/>
              <a:t>29/11/2023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B735F-0FB7-4D72-BE9D-48DF4E6C2F1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9421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22AF7-5AA0-4561-8831-5EBE0B49EF74}" type="datetimeFigureOut">
              <a:rPr lang="fr-FR" smtClean="0"/>
              <a:pPr/>
              <a:t>29/11/2023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B735F-0FB7-4D72-BE9D-48DF4E6C2F1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9385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22AF7-5AA0-4561-8831-5EBE0B49EF74}" type="datetimeFigureOut">
              <a:rPr lang="fr-FR" smtClean="0"/>
              <a:pPr/>
              <a:t>29/11/2023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B735F-0FB7-4D72-BE9D-48DF4E6C2F1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7950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 cstate="print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22AF7-5AA0-4561-8831-5EBE0B49EF74}" type="datetimeFigureOut">
              <a:rPr lang="fr-FR" smtClean="0"/>
              <a:pPr/>
              <a:t>29/11/2023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B735F-0FB7-4D72-BE9D-48DF4E6C2F1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4571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 cstate="print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22AF7-5AA0-4561-8831-5EBE0B49EF74}" type="datetimeFigureOut">
              <a:rPr lang="fr-FR" smtClean="0"/>
              <a:pPr/>
              <a:t>29/11/2023</a:t>
            </a:fld>
            <a:endParaRPr lang="fr-FR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B735F-0FB7-4D72-BE9D-48DF4E6C2F1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8688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E2D22AF7-5AA0-4561-8831-5EBE0B49EF74}" type="datetimeFigureOut">
              <a:rPr lang="fr-FR" smtClean="0"/>
              <a:pPr/>
              <a:t>29/11/2023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745B735F-0FB7-4D72-BE9D-48DF4E6C2F1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9089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ctrTitle"/>
          </p:nvPr>
        </p:nvSpPr>
        <p:spPr>
          <a:xfrm>
            <a:off x="824249" y="1353312"/>
            <a:ext cx="11045824" cy="3035808"/>
          </a:xfrm>
        </p:spPr>
        <p:txBody>
          <a:bodyPr/>
          <a:lstStyle/>
          <a:p>
            <a:br>
              <a:rPr lang="fr-FR" sz="8000" dirty="0"/>
            </a:br>
            <a:r>
              <a:rPr lang="fr-FR" sz="8000" dirty="0"/>
              <a:t>FORMATIONS Lycée pro</a:t>
            </a:r>
            <a:br>
              <a:rPr lang="fr-FR" sz="8000" dirty="0"/>
            </a:br>
            <a:endParaRPr lang="fr-FR" sz="8000" dirty="0"/>
          </a:p>
        </p:txBody>
      </p:sp>
    </p:spTree>
    <p:extLst>
      <p:ext uri="{BB962C8B-B14F-4D97-AF65-F5344CB8AC3E}">
        <p14:creationId xmlns:p14="http://schemas.microsoft.com/office/powerpoint/2010/main" val="7569395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5448" y="472106"/>
            <a:ext cx="10058400" cy="1609344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accent2"/>
                </a:solidFill>
              </a:rPr>
              <a:t>Prérequis nécessaires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94692" y="1841326"/>
            <a:ext cx="4754754" cy="4050792"/>
          </a:xfrm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 fontScale="92500" lnSpcReduction="20000"/>
          </a:bodyPr>
          <a:lstStyle/>
          <a:p>
            <a:pPr marL="285750" indent="-285750"/>
            <a:r>
              <a:rPr lang="fr-FR" dirty="0"/>
              <a:t>Formation choisie, élève motivé par la filière (mini stage)</a:t>
            </a:r>
          </a:p>
          <a:p>
            <a:pPr marL="285750" indent="-285750"/>
            <a:r>
              <a:rPr lang="fr-FR" dirty="0"/>
              <a:t>Géométrie : le vocabulaire (droite perpendiculaire, parallèle, rayon…)               		           les tracés (propre, minutieux et précis)</a:t>
            </a:r>
          </a:p>
          <a:p>
            <a:pPr marL="0" indent="0">
              <a:buNone/>
            </a:pPr>
            <a:r>
              <a:rPr lang="fr-FR" dirty="0"/>
              <a:t>	           le repérage dans l’espace</a:t>
            </a:r>
          </a:p>
          <a:p>
            <a:pPr marL="285750" indent="-285750"/>
            <a:r>
              <a:rPr lang="fr-FR" dirty="0"/>
              <a:t>Utilisation de l’ordinateur et de la calculatrice</a:t>
            </a:r>
          </a:p>
          <a:p>
            <a:pPr marL="285750" indent="-285750"/>
            <a:r>
              <a:rPr lang="fr-FR" dirty="0"/>
              <a:t>Mathématiques : opération de base, conversion</a:t>
            </a:r>
          </a:p>
          <a:p>
            <a:pPr marL="285750" indent="-285750"/>
            <a:r>
              <a:rPr lang="fr-FR" dirty="0"/>
              <a:t>Savoir se présenter au téléphone, faire une demande, prendre rendez-vous</a:t>
            </a:r>
          </a:p>
          <a:p>
            <a:pPr marL="285750" indent="-285750"/>
            <a:r>
              <a:rPr lang="fr-FR" dirty="0"/>
              <a:t>C.V / Lettres de motivation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7628351" y="450937"/>
            <a:ext cx="47598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solidFill>
                  <a:schemeClr val="accent2"/>
                </a:solidFill>
                <a:latin typeface="+mj-lt"/>
              </a:rPr>
              <a:t>ATTENDUS</a:t>
            </a:r>
            <a:endParaRPr lang="fr-FR" sz="5400" dirty="0">
              <a:latin typeface="+mj-lt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452986" y="1841326"/>
            <a:ext cx="3043825" cy="369331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FR" dirty="0"/>
              <a:t>EPI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FR" dirty="0"/>
              <a:t>Posture debout prolongée, port de charge lourde, bruits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FR" dirty="0"/>
              <a:t>Travail en hauteur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FR" dirty="0"/>
              <a:t>Plan 2D vers 3D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FR" dirty="0"/>
              <a:t>Calcul de débits, Pythagore, Thalès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FR" dirty="0"/>
              <a:t>Précision +/- 2mm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FR" dirty="0"/>
              <a:t>Recherche de stage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FR" dirty="0"/>
              <a:t>Autonomie et gestion des émotions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315771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chemeClr val="accent2"/>
                </a:solidFill>
              </a:rPr>
              <a:t>DÉBOUCHÉS</a:t>
            </a:r>
            <a:br>
              <a:rPr lang="fr-FR" b="1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>
                <a:solidFill>
                  <a:schemeClr val="accent1"/>
                </a:solidFill>
              </a:rPr>
              <a:t>✓</a:t>
            </a:r>
            <a:r>
              <a:rPr lang="fr-FR" dirty="0"/>
              <a:t> </a:t>
            </a:r>
            <a:r>
              <a:rPr lang="fr-FR" dirty="0" err="1"/>
              <a:t>Ouvrier·ère</a:t>
            </a:r>
            <a:r>
              <a:rPr lang="fr-FR" dirty="0"/>
              <a:t> </a:t>
            </a:r>
            <a:r>
              <a:rPr lang="fr-FR" dirty="0" err="1"/>
              <a:t>qualifié·e</a:t>
            </a:r>
            <a:r>
              <a:rPr lang="fr-FR" dirty="0"/>
              <a:t> dans la charpente et/ou la construction de</a:t>
            </a:r>
            <a:br>
              <a:rPr lang="fr-FR" dirty="0"/>
            </a:br>
            <a:r>
              <a:rPr lang="fr-FR" dirty="0"/>
              <a:t>maisons à ossature bois</a:t>
            </a:r>
          </a:p>
          <a:p>
            <a:pPr marL="0" indent="0">
              <a:buNone/>
            </a:pPr>
            <a:br>
              <a:rPr lang="fr-FR" dirty="0">
                <a:solidFill>
                  <a:schemeClr val="accent1"/>
                </a:solidFill>
              </a:rPr>
            </a:br>
            <a:r>
              <a:rPr lang="fr-FR" dirty="0">
                <a:solidFill>
                  <a:schemeClr val="accent1"/>
                </a:solidFill>
              </a:rPr>
              <a:t>✓ </a:t>
            </a:r>
            <a:r>
              <a:rPr lang="fr-FR" dirty="0"/>
              <a:t>Possibilité de poursuivre la formation en BAC PRO technicien/ne constructeur /</a:t>
            </a:r>
          </a:p>
          <a:p>
            <a:pPr marL="0" indent="0">
              <a:buNone/>
            </a:pPr>
            <a:r>
              <a:rPr lang="fr-FR" dirty="0" err="1"/>
              <a:t>trice</a:t>
            </a:r>
            <a:r>
              <a:rPr lang="fr-FR" dirty="0"/>
              <a:t> bois ou BAC PRO technicien/ne de scierie</a:t>
            </a:r>
          </a:p>
        </p:txBody>
      </p:sp>
    </p:spTree>
    <p:extLst>
      <p:ext uri="{BB962C8B-B14F-4D97-AF65-F5344CB8AC3E}">
        <p14:creationId xmlns:p14="http://schemas.microsoft.com/office/powerpoint/2010/main" val="4081993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accent2"/>
                </a:solidFill>
              </a:rPr>
              <a:t>Lycée PROFESSIONNEL émulation</a:t>
            </a:r>
          </a:p>
        </p:txBody>
      </p:sp>
      <p:pic>
        <p:nvPicPr>
          <p:cNvPr id="8" name="Image 7" descr="25189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4678" y="2111848"/>
            <a:ext cx="7905750" cy="3810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4455533" y="5552516"/>
            <a:ext cx="4901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http://emulation-lyc.spip.ac-rouen.fr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8340428" y="2201505"/>
            <a:ext cx="349666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FR" dirty="0"/>
              <a:t>500 élèves de la 3</a:t>
            </a:r>
            <a:r>
              <a:rPr lang="fr-FR" baseline="30000" dirty="0"/>
              <a:t>ème</a:t>
            </a:r>
            <a:r>
              <a:rPr lang="fr-FR" dirty="0"/>
              <a:t> au BAC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FR" dirty="0"/>
              <a:t>7 BAC PRO dans le secteur de l’industrie 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FR" dirty="0"/>
              <a:t>1 CAP</a:t>
            </a:r>
            <a:r>
              <a:rPr lang="fr-FR" dirty="0">
                <a:solidFill>
                  <a:srgbClr val="CC9900"/>
                </a:solidFill>
              </a:rPr>
              <a:t> </a:t>
            </a:r>
            <a:r>
              <a:rPr lang="fr-FR" dirty="0"/>
              <a:t>Serrurier – Métallier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FR" dirty="0"/>
              <a:t>3</a:t>
            </a:r>
            <a:r>
              <a:rPr lang="fr-FR" baseline="30000" dirty="0"/>
              <a:t>ème</a:t>
            </a:r>
            <a:r>
              <a:rPr lang="fr-FR" dirty="0"/>
              <a:t> Prépa pro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FR" dirty="0"/>
              <a:t>1UEE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FR" dirty="0"/>
              <a:t>1UFA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FR" dirty="0"/>
              <a:t>1 internat externalisé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43924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817352" cy="1609344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accent2"/>
                </a:solidFill>
              </a:rPr>
              <a:t>CAP METALLERIE SERRURERIE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fr-FR" dirty="0"/>
          </a:p>
          <a:p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651" y="1650409"/>
            <a:ext cx="6582373" cy="3700756"/>
          </a:xfrm>
          <a:prstGeom prst="rect">
            <a:avLst/>
          </a:prstGeom>
        </p:spPr>
      </p:pic>
      <p:pic>
        <p:nvPicPr>
          <p:cNvPr id="5" name="Espace réservé du contenu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515" y="2070506"/>
            <a:ext cx="1838351" cy="3280659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7634328" y="1959050"/>
            <a:ext cx="439917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FR" dirty="0"/>
              <a:t>Maîtriser les techniques des constructions en métal et de la serrurerie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fr-FR" dirty="0"/>
          </a:p>
          <a:p>
            <a:r>
              <a:rPr lang="fr-FR" dirty="0"/>
              <a:t>A partir d’un plan, l’élève découpe des profilés en métal, les plie, les met en forme, les perce, puis les assemble par soudage</a:t>
            </a:r>
          </a:p>
          <a:p>
            <a:endParaRPr lang="fr-FR" dirty="0"/>
          </a:p>
          <a:p>
            <a:pPr>
              <a:buClr>
                <a:schemeClr val="accent2"/>
              </a:buClr>
            </a:pPr>
            <a:r>
              <a:rPr lang="fr-FR" dirty="0">
                <a:solidFill>
                  <a:schemeClr val="accent2"/>
                </a:solidFill>
              </a:rPr>
              <a:t>✓</a:t>
            </a:r>
            <a:r>
              <a:rPr lang="fr-FR" dirty="0"/>
              <a:t> 12h d’enseignements généraux par semaine</a:t>
            </a:r>
          </a:p>
          <a:p>
            <a:pPr>
              <a:buClr>
                <a:schemeClr val="accent2"/>
              </a:buClr>
            </a:pPr>
            <a:r>
              <a:rPr lang="fr-FR" dirty="0">
                <a:solidFill>
                  <a:schemeClr val="accent2"/>
                </a:solidFill>
              </a:rPr>
              <a:t>✓</a:t>
            </a:r>
            <a:r>
              <a:rPr lang="fr-FR" dirty="0"/>
              <a:t> 18h d’enseignements professionnels par semaine</a:t>
            </a:r>
          </a:p>
          <a:p>
            <a:pPr>
              <a:buClr>
                <a:schemeClr val="accent2"/>
              </a:buClr>
            </a:pPr>
            <a:r>
              <a:rPr lang="fr-FR" dirty="0">
                <a:solidFill>
                  <a:schemeClr val="accent2"/>
                </a:solidFill>
              </a:rPr>
              <a:t>✓</a:t>
            </a:r>
            <a:r>
              <a:rPr lang="fr-FR" dirty="0"/>
              <a:t> 14 semaines de stage sur 2 ans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26804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accent2"/>
                </a:solidFill>
              </a:rPr>
              <a:t>Nouvelles matières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 PSE (prévention santé environnement)</a:t>
            </a:r>
          </a:p>
          <a:p>
            <a:pPr marL="285750" indent="-285750"/>
            <a:r>
              <a:rPr lang="fr-FR" dirty="0"/>
              <a:t>Arts Appliqués</a:t>
            </a:r>
          </a:p>
          <a:p>
            <a:pPr marL="285750" indent="-285750"/>
            <a:r>
              <a:rPr lang="fr-FR" dirty="0"/>
              <a:t>Dessin Industriel</a:t>
            </a:r>
          </a:p>
          <a:p>
            <a:pPr marL="285750" indent="-285750"/>
            <a:r>
              <a:rPr lang="fr-FR" dirty="0"/>
              <a:t>Matières professionnelles en métallerie/Serrurerie </a:t>
            </a:r>
          </a:p>
          <a:p>
            <a:pPr marL="285750" indent="-285750"/>
            <a:r>
              <a:rPr lang="fr-FR" dirty="0"/>
              <a:t>Chef-d'œuvre et </a:t>
            </a:r>
            <a:r>
              <a:rPr lang="fr-FR" dirty="0" err="1"/>
              <a:t>co</a:t>
            </a:r>
            <a:r>
              <a:rPr lang="fr-FR" dirty="0"/>
              <a:t>-intervention</a:t>
            </a:r>
          </a:p>
          <a:p>
            <a:pPr marL="285750" indent="-285750"/>
            <a:r>
              <a:rPr lang="fr-FR" dirty="0"/>
              <a:t>LV1 Anglais (dispense possible mais vigilance si volonté de poursuite d’étude en</a:t>
            </a:r>
          </a:p>
          <a:p>
            <a:pPr marL="0" indent="0">
              <a:buNone/>
            </a:pPr>
            <a:r>
              <a:rPr lang="fr-FR" dirty="0"/>
              <a:t> Bac Pro)</a:t>
            </a:r>
          </a:p>
          <a:p>
            <a:r>
              <a:rPr lang="fr-FR" dirty="0"/>
              <a:t>CCF (Contrôle en Cours de Formation)</a:t>
            </a:r>
          </a:p>
          <a:p>
            <a:r>
              <a:rPr lang="fr-FR" dirty="0"/>
              <a:t>Habilitations : SST, échafaudage </a:t>
            </a:r>
          </a:p>
        </p:txBody>
      </p:sp>
    </p:spTree>
    <p:extLst>
      <p:ext uri="{BB962C8B-B14F-4D97-AF65-F5344CB8AC3E}">
        <p14:creationId xmlns:p14="http://schemas.microsoft.com/office/powerpoint/2010/main" val="1835901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3776" y="631543"/>
            <a:ext cx="6012493" cy="1609344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accent2"/>
                </a:solidFill>
              </a:rPr>
              <a:t>Prérequis nécessaires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69848" y="2121408"/>
            <a:ext cx="4854963" cy="4050792"/>
          </a:xfrm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 fontScale="92500" lnSpcReduction="20000"/>
          </a:bodyPr>
          <a:lstStyle/>
          <a:p>
            <a:pPr marL="285750" indent="-285750"/>
            <a:r>
              <a:rPr lang="fr-FR" dirty="0"/>
              <a:t>Formation choisie, élève motivé par la filière (mini stage)</a:t>
            </a:r>
          </a:p>
          <a:p>
            <a:pPr marL="285750" indent="-285750"/>
            <a:r>
              <a:rPr lang="fr-FR" dirty="0"/>
              <a:t>Géométrie : le vocabulaire (droite perpendiculaire, parallèle, rayon…)                  	           les tracés (propre, minutieux et précis)</a:t>
            </a:r>
          </a:p>
          <a:p>
            <a:pPr marL="0" indent="0">
              <a:buNone/>
            </a:pPr>
            <a:r>
              <a:rPr lang="fr-FR" dirty="0"/>
              <a:t>	           le repérage dans l’espace</a:t>
            </a:r>
          </a:p>
          <a:p>
            <a:pPr marL="285750" indent="-285750"/>
            <a:r>
              <a:rPr lang="fr-FR" dirty="0"/>
              <a:t>Utilisation de l’ordinateur et de la calculatrice</a:t>
            </a:r>
          </a:p>
          <a:p>
            <a:pPr marL="285750" indent="-285750"/>
            <a:r>
              <a:rPr lang="fr-FR" dirty="0"/>
              <a:t>Mathématiques : opération de base, le calcul mental est un plus, conversion</a:t>
            </a:r>
          </a:p>
          <a:p>
            <a:pPr marL="285750" indent="-285750"/>
            <a:r>
              <a:rPr lang="fr-FR" dirty="0"/>
              <a:t>Savoir se présenter au téléphone, faire une demande, prendre rendez-vous</a:t>
            </a:r>
          </a:p>
          <a:p>
            <a:pPr marL="285750" indent="-285750"/>
            <a:r>
              <a:rPr lang="fr-FR" dirty="0"/>
              <a:t>C.V / Lettres de motivation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6839211" y="2141951"/>
            <a:ext cx="4308953" cy="286232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FR" dirty="0"/>
              <a:t>EPI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FR" dirty="0"/>
              <a:t>Posture debout prolongée, port de charges lourdes, bruits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FR" dirty="0"/>
              <a:t>Travail en hauteur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FR" dirty="0"/>
              <a:t>Plan 2D vers 3D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FR" dirty="0"/>
              <a:t>Calcul de débits, Pythagore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FR" dirty="0"/>
              <a:t>Précision +/- 2mm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FR" dirty="0"/>
              <a:t>Autonomie et gestion des émotions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FR" dirty="0"/>
              <a:t>Recherche de stage</a:t>
            </a:r>
          </a:p>
          <a:p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7791189" y="974550"/>
            <a:ext cx="42839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solidFill>
                  <a:schemeClr val="accent2"/>
                </a:solidFill>
                <a:latin typeface="+mj-lt"/>
              </a:rPr>
              <a:t>ATTENDUS</a:t>
            </a:r>
          </a:p>
        </p:txBody>
      </p:sp>
    </p:spTree>
    <p:extLst>
      <p:ext uri="{BB962C8B-B14F-4D97-AF65-F5344CB8AC3E}">
        <p14:creationId xmlns:p14="http://schemas.microsoft.com/office/powerpoint/2010/main" val="3345438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chemeClr val="accent2"/>
                </a:solidFill>
              </a:rPr>
              <a:t>DÉBOUCHÉS</a:t>
            </a:r>
            <a:br>
              <a:rPr lang="fr-FR" b="1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>
                <a:solidFill>
                  <a:schemeClr val="accent1"/>
                </a:solidFill>
              </a:rPr>
              <a:t>✓</a:t>
            </a:r>
            <a:r>
              <a:rPr lang="fr-FR" dirty="0"/>
              <a:t> </a:t>
            </a:r>
            <a:r>
              <a:rPr lang="fr-FR" dirty="0" err="1"/>
              <a:t>Ouvrier·ère</a:t>
            </a:r>
            <a:r>
              <a:rPr lang="fr-FR" dirty="0"/>
              <a:t> </a:t>
            </a:r>
            <a:r>
              <a:rPr lang="fr-FR" dirty="0" err="1"/>
              <a:t>qualifié·e</a:t>
            </a:r>
            <a:r>
              <a:rPr lang="fr-FR" dirty="0"/>
              <a:t> en métallerie </a:t>
            </a:r>
          </a:p>
          <a:p>
            <a:pPr marL="0" indent="0">
              <a:buNone/>
            </a:pPr>
            <a:br>
              <a:rPr lang="fr-FR" dirty="0">
                <a:solidFill>
                  <a:schemeClr val="accent1"/>
                </a:solidFill>
              </a:rPr>
            </a:br>
            <a:r>
              <a:rPr lang="fr-FR" dirty="0">
                <a:solidFill>
                  <a:schemeClr val="accent1"/>
                </a:solidFill>
              </a:rPr>
              <a:t>✓ </a:t>
            </a:r>
            <a:r>
              <a:rPr lang="fr-FR" dirty="0"/>
              <a:t>Possibilité de poursuivre la formation en BAC PRO technicien/ne en chaudronnerie</a:t>
            </a:r>
          </a:p>
          <a:p>
            <a:pPr marL="0" indent="0">
              <a:buNone/>
            </a:pPr>
            <a:r>
              <a:rPr lang="fr-FR" dirty="0">
                <a:solidFill>
                  <a:schemeClr val="accent1"/>
                </a:solidFill>
              </a:rPr>
              <a:t>✓ </a:t>
            </a:r>
            <a:r>
              <a:rPr lang="fr-FR" dirty="0"/>
              <a:t>Brevet Professionnel en métallerie serrurerie</a:t>
            </a:r>
          </a:p>
          <a:p>
            <a:pPr marL="0" indent="0">
              <a:buNone/>
            </a:pPr>
            <a:r>
              <a:rPr lang="fr-FR" dirty="0">
                <a:solidFill>
                  <a:schemeClr val="accent1"/>
                </a:solidFill>
              </a:rPr>
              <a:t>✓</a:t>
            </a:r>
            <a:r>
              <a:rPr lang="fr-FR" dirty="0"/>
              <a:t>Mention complémentaire Soudage</a:t>
            </a:r>
          </a:p>
        </p:txBody>
      </p:sp>
    </p:spTree>
    <p:extLst>
      <p:ext uri="{BB962C8B-B14F-4D97-AF65-F5344CB8AC3E}">
        <p14:creationId xmlns:p14="http://schemas.microsoft.com/office/powerpoint/2010/main" val="2753864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accent2"/>
                </a:solidFill>
              </a:rPr>
              <a:t>Lycée du Bois</a:t>
            </a:r>
            <a:br>
              <a:rPr lang="fr-FR" dirty="0">
                <a:solidFill>
                  <a:schemeClr val="accent2"/>
                </a:solidFill>
              </a:rPr>
            </a:br>
            <a:endParaRPr lang="fr-FR" dirty="0">
              <a:solidFill>
                <a:schemeClr val="accent2"/>
              </a:solidFill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69" y="1519651"/>
            <a:ext cx="8747125" cy="4051300"/>
          </a:xfrm>
        </p:spPr>
      </p:pic>
      <p:sp>
        <p:nvSpPr>
          <p:cNvPr id="3" name="ZoneTexte 2"/>
          <p:cNvSpPr txBox="1"/>
          <p:nvPr/>
        </p:nvSpPr>
        <p:spPr>
          <a:xfrm>
            <a:off x="9407046" y="2217107"/>
            <a:ext cx="278495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FR" dirty="0"/>
              <a:t>270 apprenants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FR" dirty="0"/>
              <a:t>7 formations de la 4</a:t>
            </a:r>
            <a:r>
              <a:rPr lang="fr-FR" baseline="30000" dirty="0"/>
              <a:t>ème</a:t>
            </a:r>
            <a:r>
              <a:rPr lang="fr-FR" dirty="0"/>
              <a:t> au BTS</a:t>
            </a:r>
          </a:p>
          <a:p>
            <a:r>
              <a:rPr lang="fr-FR" dirty="0"/>
              <a:t>Filière Bois</a:t>
            </a:r>
          </a:p>
          <a:p>
            <a:r>
              <a:rPr lang="fr-FR" dirty="0"/>
              <a:t>Filière Scierie</a:t>
            </a:r>
          </a:p>
          <a:p>
            <a:r>
              <a:rPr lang="fr-FR" dirty="0"/>
              <a:t>Filière Construction Bois</a:t>
            </a:r>
          </a:p>
          <a:p>
            <a:r>
              <a:rPr lang="fr-FR" dirty="0"/>
              <a:t>Enseignement agricole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FR" dirty="0"/>
              <a:t>1 internat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48468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>
                <a:solidFill>
                  <a:schemeClr val="accent2"/>
                </a:solidFill>
              </a:rPr>
              <a:t>cap constructeur bois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221" y="2149865"/>
            <a:ext cx="4601268" cy="3061935"/>
          </a:xfrm>
        </p:spPr>
      </p:pic>
      <p:sp>
        <p:nvSpPr>
          <p:cNvPr id="3" name="ZoneTexte 2"/>
          <p:cNvSpPr txBox="1"/>
          <p:nvPr/>
        </p:nvSpPr>
        <p:spPr>
          <a:xfrm>
            <a:off x="6475954" y="1828799"/>
            <a:ext cx="504798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2"/>
                </a:solidFill>
              </a:rPr>
              <a:t>!</a:t>
            </a:r>
            <a:r>
              <a:rPr lang="fr-FR" dirty="0"/>
              <a:t> Change de nom à la rentrée prochaine : CAP Charpentier Bois (fusion entre deux formations construction bois et charpentier bois)</a:t>
            </a:r>
          </a:p>
          <a:p>
            <a:endParaRPr lang="fr-FR" dirty="0"/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FR" dirty="0"/>
              <a:t>Maîtriser les techniques de construction ossature bois</a:t>
            </a:r>
            <a:endParaRPr lang="fr-FR" b="1" dirty="0"/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FR" dirty="0"/>
              <a:t>Maîtriser les techniques de charpentes</a:t>
            </a:r>
          </a:p>
          <a:p>
            <a:endParaRPr lang="fr-FR" dirty="0"/>
          </a:p>
          <a:p>
            <a:r>
              <a:rPr lang="fr-FR" dirty="0">
                <a:solidFill>
                  <a:schemeClr val="accent2"/>
                </a:solidFill>
              </a:rPr>
              <a:t>✓</a:t>
            </a:r>
            <a:r>
              <a:rPr lang="fr-FR" dirty="0"/>
              <a:t> 19h d’enseignements techniques par semaine</a:t>
            </a:r>
            <a:br>
              <a:rPr lang="fr-FR" dirty="0"/>
            </a:br>
            <a:r>
              <a:rPr lang="fr-FR" dirty="0">
                <a:solidFill>
                  <a:schemeClr val="accent2"/>
                </a:solidFill>
              </a:rPr>
              <a:t>✓</a:t>
            </a:r>
            <a:r>
              <a:rPr lang="fr-FR" dirty="0"/>
              <a:t> 14 semaines de stages par an</a:t>
            </a:r>
            <a:endParaRPr lang="fr-FR" b="1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15744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accent2"/>
                </a:solidFill>
              </a:rPr>
              <a:t>Nouvelles matières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/>
            <a:r>
              <a:rPr lang="fr-FR" dirty="0"/>
              <a:t>Monde contemporain</a:t>
            </a:r>
          </a:p>
          <a:p>
            <a:pPr marL="285750" indent="-285750"/>
            <a:r>
              <a:rPr lang="fr-FR" dirty="0"/>
              <a:t>Vie sociale et professionnelle</a:t>
            </a:r>
          </a:p>
          <a:p>
            <a:pPr marL="285750" indent="-285750"/>
            <a:r>
              <a:rPr lang="fr-FR" dirty="0"/>
              <a:t>Education socio-culturelle</a:t>
            </a:r>
          </a:p>
          <a:p>
            <a:pPr marL="285750" indent="-285750"/>
            <a:r>
              <a:rPr lang="fr-FR" dirty="0"/>
              <a:t>Dessin d’Art</a:t>
            </a:r>
          </a:p>
          <a:p>
            <a:pPr marL="285750" indent="-285750"/>
            <a:r>
              <a:rPr lang="fr-FR" dirty="0"/>
              <a:t>Dessin technique de construction</a:t>
            </a:r>
          </a:p>
          <a:p>
            <a:pPr marL="285750" indent="-285750"/>
            <a:r>
              <a:rPr lang="fr-FR" dirty="0"/>
              <a:t>Travaux pratiques sur les Bois et machines et procédés de fabrication</a:t>
            </a:r>
          </a:p>
          <a:p>
            <a:pPr marL="285750" indent="-285750"/>
            <a:r>
              <a:rPr lang="fr-FR" dirty="0"/>
              <a:t>Fabrication et montage de maison à ossature bois et de charpentes</a:t>
            </a:r>
          </a:p>
          <a:p>
            <a:pPr marL="285750" indent="-285750"/>
            <a:r>
              <a:rPr lang="fr-FR" dirty="0"/>
              <a:t>CCF (Contrôle en Cours de Formation)</a:t>
            </a:r>
          </a:p>
          <a:p>
            <a:pPr marL="285750" indent="-285750"/>
            <a:r>
              <a:rPr lang="fr-FR" dirty="0"/>
              <a:t>Habilitations : SST, échafaudage et PRAT</a:t>
            </a:r>
          </a:p>
          <a:p>
            <a:pPr marL="285750" indent="-28575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88157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ype de bois">
  <a:themeElements>
    <a:clrScheme name="Type de bois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Type de bois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ype de bois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TM03090434[[fn=Type de bois]]</Template>
  <TotalTime>488</TotalTime>
  <Words>605</Words>
  <Application>Microsoft Office PowerPoint</Application>
  <PresentationFormat>Grand écran</PresentationFormat>
  <Paragraphs>96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5" baseType="lpstr">
      <vt:lpstr>Rockwell</vt:lpstr>
      <vt:lpstr>Rockwell Condensed</vt:lpstr>
      <vt:lpstr>Wingdings</vt:lpstr>
      <vt:lpstr>Type de bois</vt:lpstr>
      <vt:lpstr> FORMATIONS Lycée pro </vt:lpstr>
      <vt:lpstr>Lycée PROFESSIONNEL émulation</vt:lpstr>
      <vt:lpstr>CAP METALLERIE SERRURERIE</vt:lpstr>
      <vt:lpstr>Nouvelles matières</vt:lpstr>
      <vt:lpstr>Prérequis nécessaires</vt:lpstr>
      <vt:lpstr>DÉBOUCHÉS </vt:lpstr>
      <vt:lpstr>Lycée du Bois </vt:lpstr>
      <vt:lpstr>cap constructeur bois</vt:lpstr>
      <vt:lpstr>Nouvelles matières</vt:lpstr>
      <vt:lpstr>Prérequis nécessaires </vt:lpstr>
      <vt:lpstr>DÉBOUCHÉS </vt:lpstr>
    </vt:vector>
  </TitlesOfParts>
  <Company>crn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Projet cockpit</dc:title>
  <dc:creator>Ingrid Abraham</dc:creator>
  <cp:lastModifiedBy>Temagoult Katbia</cp:lastModifiedBy>
  <cp:revision>69</cp:revision>
  <dcterms:created xsi:type="dcterms:W3CDTF">2019-04-02T07:32:55Z</dcterms:created>
  <dcterms:modified xsi:type="dcterms:W3CDTF">2023-11-29T18:35:49Z</dcterms:modified>
</cp:coreProperties>
</file>