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5" r:id="rId6"/>
    <p:sldId id="272" r:id="rId7"/>
    <p:sldId id="266" r:id="rId8"/>
    <p:sldId id="264" r:id="rId9"/>
    <p:sldId id="267" r:id="rId10"/>
    <p:sldId id="268" r:id="rId11"/>
    <p:sldId id="273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F9CA5-6200-4358-B08A-283549C7D5A2}" v="6" dt="2023-09-14T14:46:41.885"/>
    <p1510:client id="{E8B16F6B-20BF-4A4E-985C-A8AEFCE801C5}" v="77" dt="2023-09-14T14:37:33.148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166DAF-1FD7-49A0-916A-AC65B1661C02}" type="datetime1">
              <a:rPr lang="fr-FR" smtClean="0"/>
              <a:t>30/11/2023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3EBA-850C-42A3-A69E-C2E98F19DE12}" type="datetime1">
              <a:rPr lang="fr-FR" smtClean="0"/>
              <a:pPr/>
              <a:t>30/11/2023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1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87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99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80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56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93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E44BC8-8C30-47A0-9C3D-6F595C44DBF1}" type="datetime1">
              <a:rPr lang="fr-FR" noProof="0" smtClean="0"/>
              <a:t>30/11/2023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DCC16-ABC4-454E-A7F5-BA436A235111}" type="datetime1">
              <a:rPr lang="fr-FR" noProof="0" smtClean="0"/>
              <a:t>30/11/2023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EA163-D3B5-4581-9849-77D58C91657A}" type="datetime1">
              <a:rPr lang="fr-FR" noProof="0" smtClean="0"/>
              <a:t>30/11/2023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DC317B-F889-4156-9F41-585E9802B909}" type="datetime1">
              <a:rPr lang="fr-FR" noProof="0" smtClean="0"/>
              <a:t>30/11/2023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9DA7A1-59FF-42C1-B1B3-89C10FE1A32E}" type="datetime1">
              <a:rPr lang="fr-FR" noProof="0" smtClean="0"/>
              <a:t>30/11/2023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30A04F-E001-41EA-BD6A-6B97D81F7AF9}" type="datetime1">
              <a:rPr lang="fr-FR" noProof="0" smtClean="0"/>
              <a:t>30/11/2023</a:t>
            </a:fld>
            <a:endParaRPr lang="fr-FR" noProof="0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05C288-8C2C-4322-A2EE-047060414380}" type="datetime1">
              <a:rPr lang="fr-FR" noProof="0" smtClean="0"/>
              <a:t>30/11/2023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0DD5E-4909-46F3-81FF-2C4D7CA0DD8B}" type="datetime1">
              <a:rPr lang="fr-FR" noProof="0" smtClean="0"/>
              <a:t>30/11/2023</a:t>
            </a:fld>
            <a:endParaRPr lang="fr-FR" noProof="0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Rectangle 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AC7BACE-A426-4839-AC27-C7B080690890}" type="datetime1">
              <a:rPr lang="fr-FR" noProof="0" smtClean="0"/>
              <a:t>30/11/2023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C00EB22-E71D-DE64-C565-DB87A5BCEAF7}"/>
              </a:ext>
            </a:extLst>
          </p:cNvPr>
          <p:cNvSpPr/>
          <p:nvPr/>
        </p:nvSpPr>
        <p:spPr>
          <a:xfrm>
            <a:off x="5447928" y="1124744"/>
            <a:ext cx="4752528" cy="2304256"/>
          </a:xfrm>
          <a:prstGeom prst="roundRect">
            <a:avLst/>
          </a:prstGeom>
          <a:solidFill>
            <a:schemeClr val="tx1">
              <a:lumMod val="8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LE SAS APPRENTISSAGE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rgbClr val="C00000"/>
                </a:solidFill>
              </a:rPr>
              <a:t>Passion Sports Formation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86CA72-98CB-05ED-112D-54895351EF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663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 SAS APPRENTISSAGE </a:t>
            </a:r>
            <a:br>
              <a:rPr lang="fr-FR" dirty="0"/>
            </a:br>
            <a:r>
              <a:rPr lang="fr-FR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Pourquoi? </a:t>
            </a:r>
            <a:endParaRPr lang="fr-FR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Espace réservé d’image 4" descr="Joueurs de basket-ball levant les mains ensembl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Espace réservé du texte 2"/>
          <p:cNvSpPr>
            <a:spLocks noGrp="1"/>
          </p:cNvSpPr>
          <p:nvPr>
            <p:ph type="body" sz="half" idx="2"/>
          </p:nvPr>
        </p:nvSpPr>
        <p:spPr>
          <a:xfrm>
            <a:off x="7979973" y="3284984"/>
            <a:ext cx="3931839" cy="3113112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fr-FR" dirty="0"/>
              <a:t>Aucune formation permettant aux jeunes de s’orienter dans les métiers du sport. </a:t>
            </a:r>
          </a:p>
          <a:p>
            <a:pPr algn="ctr" rtl="0"/>
            <a:endParaRPr lang="fr-FR" dirty="0"/>
          </a:p>
          <a:p>
            <a:pPr algn="ctr" rtl="0"/>
            <a:r>
              <a:rPr lang="fr-FR" dirty="0"/>
              <a:t>Proposer une étape avant l’entrée en formation BPJEPS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fr-FR" sz="1200" i="1" dirty="0">
                <a:latin typeface="Arial" pitchFamily="34" charset="0"/>
                <a:cs typeface="Arial" pitchFamily="34" charset="0"/>
              </a:rPr>
              <a:t>To change images on </a:t>
            </a:r>
            <a:r>
              <a:rPr lang="fr-FR" sz="1200" i="1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slide, select a </a:t>
            </a:r>
            <a:r>
              <a:rPr lang="fr-FR" sz="1200" i="1" dirty="0" err="1">
                <a:latin typeface="Arial" pitchFamily="34" charset="0"/>
                <a:cs typeface="Arial" pitchFamily="34" charset="0"/>
              </a:rPr>
              <a:t>picture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and </a:t>
            </a:r>
            <a:r>
              <a:rPr lang="fr-FR" sz="1200" i="1" dirty="0" err="1">
                <a:latin typeface="Arial" pitchFamily="34" charset="0"/>
                <a:cs typeface="Arial" pitchFamily="34" charset="0"/>
              </a:rPr>
              <a:t>delete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i="1" dirty="0" err="1">
                <a:latin typeface="Arial" pitchFamily="34" charset="0"/>
                <a:cs typeface="Arial" pitchFamily="34" charset="0"/>
              </a:rPr>
              <a:t>it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1200" i="1" dirty="0" err="1">
                <a:latin typeface="Arial" pitchFamily="34" charset="0"/>
                <a:cs typeface="Arial" pitchFamily="34" charset="0"/>
              </a:rPr>
              <a:t>Then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click the Insert Picture </a:t>
            </a:r>
            <a:r>
              <a:rPr lang="fr-FR" sz="1200" i="1" dirty="0" err="1">
                <a:latin typeface="Arial" pitchFamily="34" charset="0"/>
                <a:cs typeface="Arial" pitchFamily="34" charset="0"/>
              </a:rPr>
              <a:t>icon</a:t>
            </a:r>
            <a:endParaRPr lang="fr-FR" sz="1200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fr-FR" sz="1200" i="1" dirty="0">
                <a:latin typeface="Arial" pitchFamily="34" charset="0"/>
                <a:cs typeface="Arial" pitchFamily="34" charset="0"/>
              </a:rPr>
              <a:t>in the </a:t>
            </a:r>
            <a:r>
              <a:rPr lang="fr-FR" sz="1200" i="1" dirty="0" err="1">
                <a:latin typeface="Arial" pitchFamily="34" charset="0"/>
                <a:cs typeface="Arial" pitchFamily="34" charset="0"/>
              </a:rPr>
              <a:t>placeholder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to insert </a:t>
            </a:r>
            <a:r>
              <a:rPr lang="fr-FR" sz="1200" i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i="1" dirty="0" err="1">
                <a:latin typeface="Arial" pitchFamily="34" charset="0"/>
                <a:cs typeface="Arial" pitchFamily="34" charset="0"/>
              </a:rPr>
              <a:t>own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image.</a:t>
            </a:r>
          </a:p>
        </p:txBody>
      </p:sp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 SAS Apprentissage </a:t>
            </a:r>
            <a:r>
              <a:rPr lang="fr-FR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pour qui?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3432" y="2209800"/>
            <a:ext cx="10058400" cy="4343400"/>
          </a:xfrm>
        </p:spPr>
        <p:txBody>
          <a:bodyPr rtlCol="0"/>
          <a:lstStyle/>
          <a:p>
            <a:pPr rtl="0"/>
            <a:r>
              <a:rPr lang="fr-FR" dirty="0"/>
              <a:t>Jeunes en recherche d’une orientation dans le domaine du sport </a:t>
            </a:r>
          </a:p>
          <a:p>
            <a:pPr rtl="0"/>
            <a:r>
              <a:rPr lang="fr-FR" dirty="0"/>
              <a:t>Jeunes en décrochage scolaire </a:t>
            </a:r>
          </a:p>
          <a:p>
            <a:pPr rtl="0"/>
            <a:r>
              <a:rPr lang="fr-FR" dirty="0"/>
              <a:t>Public ayant besoin d’une remise à niveau en vue d’une intégration BPJEPS</a:t>
            </a:r>
          </a:p>
          <a:p>
            <a:pPr rtl="0"/>
            <a:r>
              <a:rPr lang="fr-FR" dirty="0"/>
              <a:t>Public en situation de handicap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4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 SAS Apprentissage </a:t>
            </a:r>
            <a:r>
              <a:rPr lang="fr-FR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conditions?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/>
              <a:t> Avoir 16 ans et plus</a:t>
            </a:r>
          </a:p>
          <a:p>
            <a:pPr rtl="0"/>
            <a:r>
              <a:rPr lang="fr-FR" dirty="0"/>
              <a:t>Être demandeur d’emploi </a:t>
            </a:r>
          </a:p>
          <a:p>
            <a:pPr rtl="0"/>
            <a:r>
              <a:rPr lang="fr-FR" dirty="0"/>
              <a:t>Être passionné de sport et pratiquer régulièrement </a:t>
            </a:r>
          </a:p>
          <a:p>
            <a:pPr rtl="0"/>
            <a:r>
              <a:rPr lang="fr-FR" dirty="0"/>
              <a:t>Être volontaire, dynamique et motivé</a:t>
            </a:r>
          </a:p>
          <a:p>
            <a:pPr rtl="0"/>
            <a:r>
              <a:rPr lang="fr-FR" dirty="0"/>
              <a:t>Avoir un casier judiciaire vierge </a:t>
            </a:r>
          </a:p>
          <a:p>
            <a:pPr rtl="0"/>
            <a:r>
              <a:rPr lang="fr-FR" dirty="0"/>
              <a:t>Certificat de non contre-indication à la pratique et l’encadrement des APS*</a:t>
            </a:r>
          </a:p>
          <a:p>
            <a:pPr rtl="0"/>
            <a:r>
              <a:rPr lang="fr-FR" dirty="0"/>
              <a:t> Remplir le dossier d’inscription Passion Sports Formation (5 mai 2023)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 SAS apprentissage 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895456" y="3218473"/>
            <a:ext cx="3657600" cy="2895600"/>
          </a:xfrm>
        </p:spPr>
        <p:txBody>
          <a:bodyPr rtlCol="0"/>
          <a:lstStyle/>
          <a:p>
            <a:pPr algn="ctr" rtl="0"/>
            <a:r>
              <a:rPr lang="fr-FR" dirty="0"/>
              <a:t>Calendrier d’alternance</a:t>
            </a:r>
          </a:p>
          <a:p>
            <a:pPr algn="ctr" rtl="0"/>
            <a:r>
              <a:rPr lang="fr-FR" sz="1400" dirty="0">
                <a:solidFill>
                  <a:srgbClr val="FFC000"/>
                </a:solidFill>
              </a:rPr>
              <a:t>Lundi-Mardi-Jeudi après-midi en formation </a:t>
            </a:r>
          </a:p>
          <a:p>
            <a:pPr algn="ctr" rtl="0"/>
            <a:r>
              <a:rPr lang="fr-FR" sz="1400" dirty="0">
                <a:solidFill>
                  <a:srgbClr val="FFC000"/>
                </a:solidFill>
              </a:rPr>
              <a:t>14h-17h </a:t>
            </a:r>
          </a:p>
          <a:p>
            <a:pPr algn="ctr" rtl="0"/>
            <a:r>
              <a:rPr lang="fr-FR" sz="1400" dirty="0">
                <a:solidFill>
                  <a:srgbClr val="FFC000"/>
                </a:solidFill>
              </a:rPr>
              <a:t>14 RUE LELEU 76420 BIHOREL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1CFAA78-ABE0-2F52-B24A-A0BC78E5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96652"/>
            <a:ext cx="687291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FORMATION THEORIQUE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chemeClr val="bg2">
                    <a:lumMod val="50000"/>
                    <a:lumOff val="50000"/>
                  </a:schemeClr>
                </a:solidFill>
              </a:rPr>
              <a:t>Bloc 1 : Général ( français – mathématiques – anatomie )</a:t>
            </a:r>
          </a:p>
          <a:p>
            <a:pPr rtl="0"/>
            <a:r>
              <a:rPr lang="fr-FR" dirty="0">
                <a:solidFill>
                  <a:srgbClr val="92D050"/>
                </a:solidFill>
              </a:rPr>
              <a:t>Bloc 2 : Communication – Projet professionnel</a:t>
            </a:r>
          </a:p>
          <a:p>
            <a:pPr rtl="0"/>
            <a:r>
              <a:rPr lang="fr-FR" dirty="0">
                <a:solidFill>
                  <a:srgbClr val="FFFF00"/>
                </a:solidFill>
              </a:rPr>
              <a:t>Bloc 3 : Concevoir et animer une séance +  Préparation TEP</a:t>
            </a:r>
          </a:p>
          <a:p>
            <a:pPr rtl="0"/>
            <a:r>
              <a:rPr lang="fr-FR" dirty="0">
                <a:solidFill>
                  <a:schemeClr val="tx1">
                    <a:lumMod val="65000"/>
                  </a:schemeClr>
                </a:solidFill>
              </a:rPr>
              <a:t>Bloc sécurité: PSC1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1D6F8-6AD4-283B-C6DB-61D7EF16C280}"/>
              </a:ext>
            </a:extLst>
          </p:cNvPr>
          <p:cNvSpPr/>
          <p:nvPr/>
        </p:nvSpPr>
        <p:spPr>
          <a:xfrm>
            <a:off x="7608168" y="1988840"/>
            <a:ext cx="4320480" cy="30243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STAGE PRATIQUE EN OBSERVATION</a:t>
            </a:r>
          </a:p>
          <a:p>
            <a:pPr algn="ctr"/>
            <a:r>
              <a:rPr lang="fr-FR" sz="1400" dirty="0">
                <a:solidFill>
                  <a:schemeClr val="tx1">
                    <a:lumMod val="65000"/>
                  </a:schemeClr>
                </a:solidFill>
              </a:rPr>
              <a:t>( Mercredi: 5h 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tx1">
                    <a:lumMod val="65000"/>
                  </a:schemeClr>
                </a:solidFill>
              </a:rPr>
              <a:t>Associations, collectivités, IME, maison de retraite </a:t>
            </a:r>
          </a:p>
        </p:txBody>
      </p:sp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23392" y="217883"/>
            <a:ext cx="10058400" cy="1752600"/>
          </a:xfrm>
        </p:spPr>
        <p:txBody>
          <a:bodyPr rtlCol="0"/>
          <a:lstStyle/>
          <a:p>
            <a:pPr rtl="0"/>
            <a:r>
              <a:rPr lang="fr-FR" dirty="0"/>
              <a:t>Volume de formation</a:t>
            </a:r>
          </a:p>
        </p:txBody>
      </p:sp>
      <p:sp>
        <p:nvSpPr>
          <p:cNvPr id="5" name="Titre 1">
            <a:extLst>
              <a:ext uri="{FF2B5EF4-FFF2-40B4-BE49-F238E27FC236}">
                <a16:creationId xmlns:a16="http://schemas.microsoft.com/office/drawing/2014/main" id="{9350DE99-80DB-4FBF-C078-0FA2422C5C66}"/>
              </a:ext>
            </a:extLst>
          </p:cNvPr>
          <p:cNvSpPr txBox="1">
            <a:spLocks/>
          </p:cNvSpPr>
          <p:nvPr/>
        </p:nvSpPr>
        <p:spPr>
          <a:xfrm>
            <a:off x="695400" y="4512990"/>
            <a:ext cx="100584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C000"/>
                </a:solidFill>
              </a:rPr>
              <a:t>Financement</a:t>
            </a:r>
          </a:p>
          <a:p>
            <a:r>
              <a:rPr lang="fr-FR" sz="2400" dirty="0"/>
              <a:t>SAS APPRENTISSAGE financé par AFDAS </a:t>
            </a:r>
            <a:r>
              <a:rPr lang="fr-FR" sz="8000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8DD985-A442-E57B-12EC-1B7AAC26E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2" y="1970483"/>
            <a:ext cx="11822956" cy="23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6D418-C486-F4FA-DB00-FF8673A1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784" y="2011403"/>
            <a:ext cx="4968552" cy="1424360"/>
          </a:xfrm>
        </p:spPr>
        <p:txBody>
          <a:bodyPr>
            <a:normAutofit/>
          </a:bodyPr>
          <a:lstStyle/>
          <a:p>
            <a:r>
              <a:rPr lang="fr-FR" sz="5400" dirty="0"/>
              <a:t>UN OBJECTIF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512DC8-7D6C-2990-3553-9358100A5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711696"/>
          </a:xfrm>
          <a:noFill/>
          <a:ln w="22225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FFC000"/>
                </a:solidFill>
              </a:rPr>
              <a:t>Entrer dans un processus de 3 années avec un BPJEPS à la clé.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43B716F-D8BA-860F-D44C-CA31CA0621F0}"/>
              </a:ext>
            </a:extLst>
          </p:cNvPr>
          <p:cNvSpPr txBox="1">
            <a:spLocks/>
          </p:cNvSpPr>
          <p:nvPr/>
        </p:nvSpPr>
        <p:spPr>
          <a:xfrm>
            <a:off x="3215680" y="5229200"/>
            <a:ext cx="8330208" cy="1232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3935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-ball 16: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363_TF04001173.potx" id="{DAE4509D-DC3E-44C6-98EB-5B8A0872E5D2}" vid="{62E58525-1829-484C-8B8D-3749D8B7F88A}"/>
    </a:ext>
  </a:extLst>
</a:theme>
</file>

<file path=ppt/theme/theme2.xml><?xml version="1.0" encoding="utf-8"?>
<a:theme xmlns:a="http://schemas.openxmlformats.org/drawingml/2006/main" name="Thème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le basket-ball (grand écran)</Template>
  <TotalTime>65</TotalTime>
  <Words>263</Words>
  <Application>Microsoft Office PowerPoint</Application>
  <PresentationFormat>Grand écran</PresentationFormat>
  <Paragraphs>53</Paragraphs>
  <Slides>8</Slides>
  <Notes>7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Franklin Gothic Medium</vt:lpstr>
      <vt:lpstr>Impact</vt:lpstr>
      <vt:lpstr>Basket-ball 16:9</vt:lpstr>
      <vt:lpstr>LE SAS APPRENTISSAGE</vt:lpstr>
      <vt:lpstr>LE SAS APPRENTISSAGE  Pourquoi? </vt:lpstr>
      <vt:lpstr>Le SAS Apprentissage pour qui? </vt:lpstr>
      <vt:lpstr>Le SAS Apprentissage conditions? </vt:lpstr>
      <vt:lpstr>Le SAS apprentissage </vt:lpstr>
      <vt:lpstr>FORMATION THEORIQUE </vt:lpstr>
      <vt:lpstr>Volume de formation</vt:lpstr>
      <vt:lpstr>UN OBJECTIF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SAS APPRENTISSAGE</dc:title>
  <dc:creator>laura lesueur</dc:creator>
  <cp:lastModifiedBy>Temagoult Katbia</cp:lastModifiedBy>
  <cp:revision>5</cp:revision>
  <dcterms:created xsi:type="dcterms:W3CDTF">2023-03-31T13:07:10Z</dcterms:created>
  <dcterms:modified xsi:type="dcterms:W3CDTF">2023-11-30T11:14:05Z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